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notesMasterIdLst>
    <p:notesMasterId r:id="rId54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image" Target="../media/image-2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image" Target="../media/image-32-3.png"/><Relationship Id="rId4" Type="http://schemas.openxmlformats.org/officeDocument/2006/relationships/image" Target="../media/image-3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png"/><Relationship Id="rId3" Type="http://schemas.openxmlformats.org/officeDocument/2006/relationships/image" Target="../media/image-35-3.png"/><Relationship Id="rId4" Type="http://schemas.openxmlformats.org/officeDocument/2006/relationships/image" Target="../media/image-3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image" Target="../media/image-3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png"/><Relationship Id="rId3" Type="http://schemas.openxmlformats.org/officeDocument/2006/relationships/image" Target="../media/image-38-3.png"/><Relationship Id="rId4" Type="http://schemas.openxmlformats.org/officeDocument/2006/relationships/image" Target="../media/image-3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image" Target="../media/image-3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png"/><Relationship Id="rId3" Type="http://schemas.openxmlformats.org/officeDocument/2006/relationships/image" Target="../media/image-41-3.png"/><Relationship Id="rId4" Type="http://schemas.openxmlformats.org/officeDocument/2006/relationships/image" Target="../media/image-4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image" Target="../media/image-4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png"/><Relationship Id="rId3" Type="http://schemas.openxmlformats.org/officeDocument/2006/relationships/image" Target="../media/image-44-3.png"/><Relationship Id="rId4" Type="http://schemas.openxmlformats.org/officeDocument/2006/relationships/image" Target="../media/image-4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image" Target="../media/image-47-2.png"/><Relationship Id="rId3" Type="http://schemas.openxmlformats.org/officeDocument/2006/relationships/image" Target="../media/image-47-3.png"/><Relationship Id="rId4" Type="http://schemas.openxmlformats.org/officeDocument/2006/relationships/image" Target="../media/image-4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image" Target="../media/image-4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image" Target="../media/image-50-2.png"/><Relationship Id="rId3" Type="http://schemas.openxmlformats.org/officeDocument/2006/relationships/image" Target="../media/image-50-3.png"/><Relationship Id="rId4" Type="http://schemas.openxmlformats.org/officeDocument/2006/relationships/image" Target="../media/image-5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image" Target="../media/image-5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image" Target="../media/image-52-2.png"/><Relationship Id="rId3" Type="http://schemas.openxmlformats.org/officeDocument/2006/relationships/image" Target="../media/image-52-3.png"/><Relationship Id="rId4" Type="http://schemas.openxmlformats.org/officeDocument/2006/relationships/image" Target="../media/image-5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81160" y="-1554480"/>
            <a:ext cx="4206240" cy="420624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4480560"/>
            <a:ext cx="3291840" cy="329184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777240" y="731520"/>
            <a:ext cx="1051560" cy="105156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9614" y="983894"/>
            <a:ext cx="546811" cy="54681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1031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PROFESSIONAL DEVELOPMENT SERIES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86384" y="2468880"/>
            <a:ext cx="10698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AI-Augmented Systems Engineering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822960" y="416052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AEC2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Function Allocation, Verification, and Human Judgment in Complex Engineering Systems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822960" y="4937760"/>
            <a:ext cx="5486400" cy="0"/>
          </a:xfrm>
          <a:prstGeom prst="line">
            <a:avLst/>
          </a:prstGeom>
          <a:noFill/>
          <a:ln w="19050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5120640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15-Week Course  ·  3 Credit Hours (or Equivalent Professional-Development Contact Hours)</a:t>
            </a:r>
            <a:endParaRPr lang="en-US" sz="1400" dirty="0"/>
          </a:p>
          <a:p>
            <a:pPr indent="0" marL="0">
              <a:buNone/>
            </a:pPr>
            <a:r>
              <a:rPr lang="en-US" sz="12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and presented by the FPGA Professional Association (FPGAPA)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  ·  WEEK 2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Thinking &amp; Lifecycle Models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Vee and ISO/IEC/IEEE 15288 lifecycle processes; iterative variants; how AI-in-the-loop workflows compress and stress the Vee.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Thinking &amp; Lifecycle Models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Vee: decomposition and definition down the left leg, integration and verification up the right, validation against need at the top.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ISO/IEC/IEEE 15288 organizes the lifecycle into agreement, organizational, technical-management, and technical processes.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loops rapidly through generate–analyze–revise — compressing the Vee and demanding deliberate checkpoints.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program: EV battery pack, CubeSat mission, water-treatment upgrade, logistics platform — all walk the same Vee.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Thinking &amp; Lifecycle Models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a project through the Vee and map activities to 15288 technical processes.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decomposition/integration symmetry and the distinct roles of verification and validation on the two legs.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how rapid AI generate-and-test loops compress lifecycle stages and what checkpoints must survive.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emergence and why it defeats purely reductionist design.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program: EV battery pack, CubeSat mission, water-treatment upgrade, logistics platform — all walk the same Vee.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ch.3–4; ISO/IEC/IEEE 15288 (technical processes); INCOSE Hdbk ch.3.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#1.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03  ·  WEEK 3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Needs, ConOps &amp; Requirements Engineering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Elicitation, Concept of Operations, requirement derivation and traceability; verifiable requirements; specifying learned components.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Needs, ConOps &amp; Requirements Engineering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 flow from stakeholder needs through a ConOps to verifiable system and derived requirements — with traceability throughout.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Non-functional (quality) requirements — performance, safety, cost, certifiability — are often the hardest and the most decisive.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learned component is specified by envelope and ODD: the conditions under which its performance claim holds.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 glucose monitor, urban-airspace drone ConOps, hospital HVAC, high-speed packaging line — needs become testable statements.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Needs, ConOps &amp; Requirements Engineering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Elicit and document stakeholder needs and author a Concept of Operations (ConOps).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 verifiable functional and non-functional requirements with bidirectional traceability.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quality-attribute requirements for performance, safety, cost, and certifiability.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Specify a learned component via performance envelopes and an operational design domain (ODD).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 glucose monitor, urban-airspace drone ConOps, hospital HVAC, high-speed packaging line — needs become testable statements.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ch.5–6; INCOSE Hdbk (stakeholder needs &amp; requirements); SEBoK requirements articles.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D1 due: ConOps + stakeholder &amp; system requirements. PS-1 due.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04  ·  WEEK 4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 &amp; Function Allocation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architecture; the central SE act of allocating function — among human, classical-algorithmic, and AI/ML elements.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 &amp; Function Allocation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allocation is the defining architectural act — and AI adds a third allocation target alongside human and classical algorithm.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modes: AI as accelerator (speed), explorer (reach), pattern-recognizer (perception) — each leaves a different human residual.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Bainbridge's irony: automating the easy parts can leave humans with the hardest part and less practice at it.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assistance, AI flight planning, radiology triage, predictive maintenance — the same allocation question in four uniforms.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 &amp; Function Allocation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logical and physical architectures and define interfaces.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human–automation frameworks (Fitts' HABA-MABA, levels of automation, Bainbridge's ironies) to allocation decisions.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accelerator / explorer / pattern-recognizer heuristic to place AI within an architecture.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Justify an allocation and make explicit the residual human role it creates.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assistance, AI flight planning, radiology triage, predictive maintenance — the same allocation question in four uniforms.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Parasuraman, Sheridan &amp; Wickens (2000); Bainbridge, “Ironies of Automation” (1983); Kossiakoff ch.7–8.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PS-2 released.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05  ·  WEEK 5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Model-Based Systems Engineering &amp; Systems-as-Graphs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MBSE and SysML; the digital thread; representing learned components and their evidence; models as graphs.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Semester Is Built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1572768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in INCOSE systems-engineering practice and built for engineers across every discipline. It assumes a first course in systems engineering and applies it to a new class of system — one where AI is both a tool and a component.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02920" y="2514600"/>
            <a:ext cx="3544824" cy="3200400"/>
          </a:xfrm>
          <a:prstGeom prst="roundRect">
            <a:avLst>
              <a:gd name="adj" fmla="val 257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31520" y="271576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Weeks 1–7 · Foundations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31520" y="3227832"/>
            <a:ext cx="313334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Lifecycle models &amp; the Vee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needs &amp; requirements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&amp; function allocation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MBSE &amp; systems-as-graphs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Design-space exploration &amp; trade studies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22064" y="2514600"/>
            <a:ext cx="3544824" cy="3200400"/>
          </a:xfrm>
          <a:prstGeom prst="roundRect">
            <a:avLst>
              <a:gd name="adj" fmla="val 257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550664" y="271576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Weeks 8–12 · Assurance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550664" y="3227832"/>
            <a:ext cx="313334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V&amp;V of learned components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availability &amp; resilience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risk management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Cost, schedule &amp; technical performance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&amp; accountability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141208" y="2514600"/>
            <a:ext cx="3544824" cy="3200400"/>
          </a:xfrm>
          <a:prstGeom prst="roundRect">
            <a:avLst>
              <a:gd name="adj" fmla="val 2571"/>
            </a:avLst>
          </a:prstGeom>
          <a:solidFill>
            <a:srgbClr val="FCEEF1"/>
          </a:solidFill>
          <a:ln w="15875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369808" y="271576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Weeks 13–15 · Synthesis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369808" y="3227832"/>
            <a:ext cx="313334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Human-systems integration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 of automation &amp; agentic AI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integration &amp; test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 presentations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complementarity framework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Model-Based Systems Engineering &amp; Systems-as-Graphs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MBSE replaces document-centric SE with a single authoritative model expressed in SysML.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learned component is modeled as a block with explicit assurance evidence — not a black box dropped into the design.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SysML model is a graph; systems analysis across disciplines shares that substrate (Week 7).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SysML model, BIM as the civil digital thread, robot-cell interface diagrams, microservice dependency models.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5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Model-Based Systems Engineering &amp; Systems-as-Graphs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core SysML views (requirement, block-definition, internal-block, activity) for an AI-augmented system.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 a learned component and attach its assurance evidence within the model.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digital-thread / digital-twin concepts and their systems value.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that MBSE models are graphs — setting up Week 7.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SysML model, BIM as the civil digital thread, robot-cell interface diagrams, microservice dependency models.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Friedenthal et al. (selected); INCOSE Hdbk (MBSE); SEBoK MBSE articles.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#2.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06  ·  WEEK 6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Design-Space Exploration &amp; Trade Studies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Multi-objective optimization; Pareto analysis; weighted trade studies and AHP; AI as explorer of large design spaces.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Design-Space Exploration &amp; Trade Studies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designs are multi-objective: performance, cost, weight, and schedule conflict, and the target is the Pareto frontier.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explorer: surrogate models and search traverse spaces too large to enumerate.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explorer finds candidates; choosing the operating point remains a human value judgment.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Heat-exchanger cost–mass–effectiveness, generative wing layouts, microgrid sizing, prosthetic weight–strength–cost.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6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Design-Space Exploration &amp; Trade Studies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Formulate a multi-objective design problem and characterize its Pareto frontier.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a weighted trade study and an Analytic Hierarchy Process comparison, with sensitivity analysis.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surrogate models, Bayesian optimization, and generative methods as design-space explorers.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and justify an operating point on the frontier against stakeholder value.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Heat-exchanger cost–mass–effectiveness, generative wing layouts, microgrid sizing, prosthetic weight–strength–cost.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ch.9 (trade studies); INCOSE Hdbk (decision management); SEBoK decision-analysis articles.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PS-2 due. Project D2 due: architecture + function-allocation matrix.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07  ·  WEEK 7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Graph-Theoretic Foundations for Systems Analysis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as graphs; DSM and N-squared analysis; partitioning and clustering; critical-path and network methods; graph neural networks.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Graph-Theoretic Foundations for Systems Analysis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are graphs — the DSM, the N-squared chart, and the project network are the same idea in different clothes.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graph algorithms do the heavy lifting: clustering for modularization, longest path for schedule, min-cut for decomposition.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GNNs learn fast approximations over these graphs — but a human still decides what the nodes, edges, and features are.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CPM schedules, plant-layout partitioning, subsystem DSM clustering, service-dependency GNNs.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Graph-Theoretic Foundations for Systems Analysis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 system as a graph and construct a Design-Structure Matrix and N-squared diagram.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graph algorithms — clustering/partitioning for modularization, critical path as longest path on a DAG, min-cut, shortest path.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graph neural networks add as a learned layer over engineering graphs.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Argue why choosing the graph representation is itself a human modeling act.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CPM schedules, plant-layout partitioning, subsystem DSM clustering, service-dependency GNNs.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Eppinger &amp; Browning, Design Structure Matrix Methods (selected); instructor notes on graph methods for systems analysis.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distributed (covers Modules 1–7).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08  ·  WEEK 8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&amp; Validation of Systems with Learned Components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V&amp;V planning; test design, coverage, and traceability; statistical testing of learned components; independence and assurance cases.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8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&amp; Validation of Systems with Learned Components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V&amp;V asks two different questions: did we build it right (verification) and did we build the right thing (validation)?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Learned components are verified statistically across their ODD — coverage of conditions, not lines.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 cases make the argument explicit: claim, argument, and evidence — reviewable by a human.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validation across an ODD, clinical validation vs. bench verification, flight test vs. simulation credibility, vision QA audits.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CENTRAL IDEA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Dualities of AI in Systems Engineering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408676" cy="3977640"/>
          </a:xfrm>
          <a:prstGeom prst="roundRect">
            <a:avLst>
              <a:gd name="adj" fmla="val 229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057400"/>
            <a:ext cx="731520" cy="731520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224028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91640" y="2093976"/>
            <a:ext cx="41285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for Systems Engineering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868680" y="2971800"/>
            <a:ext cx="4677156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accelerates the engineer’s own work.</a:t>
            </a:r>
            <a:endParaRPr lang="en-US" sz="135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 analysis, design-space exploration, verification, and documentation done faster and at larger scale.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engineer stays the originator, the judge of quality, and the resolver of the tool’s failures.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277356" y="1783080"/>
            <a:ext cx="5408676" cy="3977640"/>
          </a:xfrm>
          <a:prstGeom prst="roundRect">
            <a:avLst>
              <a:gd name="adj" fmla="val 2299"/>
            </a:avLst>
          </a:prstGeom>
          <a:solidFill>
            <a:srgbClr val="FCEEF1"/>
          </a:solidFill>
          <a:ln w="15875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97396" y="2057400"/>
            <a:ext cx="731520" cy="7315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2402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466076" y="2093976"/>
            <a:ext cx="41285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Engineering for AI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6643116" y="2971800"/>
            <a:ext cx="4677156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a component to be engineered.</a:t>
            </a:r>
            <a:endParaRPr lang="en-US" sz="135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learned element behaves probabilistically, depends on its training distribution, and resists inspection.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must be specified, allocated, verified, assured, and certified like any other part — but by new means.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8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&amp; Validation of Systems with Learned Components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V&amp;V plan and a requirements-to-tests traceability matrix.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verification, validation, and formal analysis, placing each appropriately.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statistical test programs for learned components across their ODD, with monitoring for the field.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shared-blind-spot problem and construct a claim–argument–evidence assurance fragment.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validation across an ODD, clinical validation vs. bench verification, flight test vs. simulation credibility, vision QA audits.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ch.11–12; INCOSE Hdbk (V&amp;V); SEBoK verification &amp; validation articles.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due. Project D3 due: multi-objective trade study.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09  ·  WEEK 9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Reliability, Availability &amp; Resilience (RAMS)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availability, maintainability; fault tolerance and graceful degradation; reliability with AI components in the loop.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9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Reliability, Availability &amp; Resilience (RAMS)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RAMS turns “it should work” into quantified reliability, availability, and maintainability targets.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components add new failure modes — distribution shift, silent degradation, and automation-induced human error.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Graceful degradation is designed, not hoped for: define the reduced modes before you need them.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Wind-farm availability, redundant flight computers, clinical alarm fatigue, conveyor FMEA and wear-out.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9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Reliability, Availability &amp; Resilience (RAMS)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reliability block diagrams, FMEA, and availability modeling to a system.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fault tolerance and graceful degradation for mission-critical operation.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failure modes introduced by AI components — drift, silent degradation, automation complacency.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reliability targets under rare-event uncertainty and defend the allocation.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Wind-farm availability, redundant flight computers, clinical alarm fatigue, conveyor FMEA and wear-out.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RAMS reference material; Kossiakoff (reliability); INCOSE Hdbk (RAMS specialty).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PS-3 released.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10  ·  WEEK 10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Risk Management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identification, analysis, and handling across the lifecycle; risk registers; AI-specific technical risks; programmatic risk.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10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Risk Management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 is continuous: identify, analyze, handle, and monitor across the whole lifecycle.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AI-specific technical risks — hallucination, drift, opacity — must be named and tracked, not assumed away.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Programmatic risks (suppliers, obsolescence, schedule) couple to technical choices and can dominate outcomes.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Long-lead supplier delays, component obsolescence bets, model-drift after deployment, geotechnical uncertainty.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10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Risk Management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and maintain a risk register with likelihood/consequence scoring and handling strategies.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technical risks specific to AI components: hallucination, distribution shift, opacity, evaluation gaps.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programmatic risks — supplier, obsolescence, schedule, cost — and their coupling to technical choices.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risk into decisions continuously rather than as a one-time exercise.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Long-lead supplier delays, component obsolescence bets, model-drift after deployment, geotechnical uncertainty.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INCOSE Hdbk (risk management); selected risk-management reference material; SEBoK risk articles.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PS-3 due.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11  ·  WEEK 11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Management: Cost, Schedule &amp; Technical Performance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breakdown structures and baselines; earned value management; technical performance measures, TRLs, and design reviews; AI in program analytics.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11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Management: Cost, Schedule &amp; Technical Performance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WBS turns scope into accountable pieces; baselines turn plans into things you can measure against.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 value asks one sharp question: for the money and time spent, how much work actually got done?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TPMs, TRLs, and design reviews govern technical maturity — AI can forecast the numbers, humans govern the gates.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Satellite-program EVM, megaproject SPI/CPI recovery, production-ramp TPM tracking, software burn-down vs. earned value.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11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Management: Cost, Schedule &amp; Technical Performance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a work breakdown structure and establish cost/schedule/technical baselines.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and interpret earned-value measures (PV, EV, AC, SPI, CPI) and forecast at completion.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technical performance measures and use TRLs and design reviews to govern maturity.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AI-based program analytics — schedule risk, cost estimation — and their limits.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Satellite-program EVM, megaproject SPI/CPI recovery, production-ramp TPM tracking, software burn-down vs. earned value.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(SE management); INCOSE Hdbk (technical management processes); PMI PMBOK (selected).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PS-4 released.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LEARNING OUTCOMES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Will Be Able To Do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069848" y="1600200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 system lifecycle model (the Vee and ISO/IEC/IEEE 15288) to an AI-augmented engineering system, and analyze where AI-in-the-loop and agentic workflows stress that model.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277356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844284" y="1600200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Elicit stakeholder needs and derive verifiable system and derived requirements — including quality attributes such as performance, safety, cost, and certifiability — for a system that contains a learned, probabilistic component.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02920" y="28163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069848" y="2770632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system architecture and perform principled function allocation among human, classical-algorithmic, and AI/ML elements, justified with established human–automation frameworks.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277356" y="28163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844284" y="2770632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system models (MBSE / SysML) and graph-theoretic representations, and use them to analyze modularity, coupling, interfaces, and critical paths.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02920" y="39867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1069848" y="3941064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and execute multi-objective trade studies and design-space exploration, interpreting Pareto frontiers and selecting operating points under conflicting objectives.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277356" y="39867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6844284" y="3941064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verification, validation, reliability, and risk-management activities appropriate to systems with probabilistic AI components, including assurance cases and independent V&amp;V.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02920" y="51572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1069848" y="5111496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and control technical work using work breakdown structures, earned value, technical performance measures, and design reviews, and evaluate the uses and limits of AI in program analytics.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6277356" y="51572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6844284" y="5111496"/>
            <a:ext cx="4841748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certification, accountability, and human-systems-integration constraints, and defend a position on the allocation of authority between humans and AI in safety- and mission-critical engineering.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12  ·  WEEK 12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Certification, Assurance &amp; Accountability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certification regimes exist; evidence and traceability demands across industries; assurance cases; accountable human sign-off.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12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Certification, Assurance &amp; Accountability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demands documented, traceable evidence and a qualified human's signature — an accountability an AI cannot bear.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aviation, automotive, medical, and civil practice, the regimes differ in dress but agree in logic: evidence before authority.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 cases (goal-structured) organize claims, arguments, and evidence for a certifier to review.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DO-178C software levels, ISO 26262 ASIL decomposition, FDA design controls, the PE stamp and building codes.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12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Certification, Assurance &amp; Accountability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certification regimes across disciplines (aviation, automotive, medical, civil) and their common logic.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 design to the evidence a regime requires, and plan its production rather than its reconstruction.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a goal-structured assurance case and identify its evidence obligations.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accountable human sign-off remains constitutive — why “the AI approved it” is not a rationale.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DO-178C software levels, ISO 26262 ASIL decomposition, FDA design controls, the PE stamp and building codes.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DO-178C &amp; IEC 61508 (excerpts); FDA Design Controls guidance; GSN Community Standard.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PS-4 due. Project D4 due: integrated V&amp;V, reliability &amp; risk plan.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13  ·  WEEK 13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Human-Systems Integration &amp; the Limits of Automation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HSI; tacit knowledge; a catalog of durably human engineering situations; the deskilling / pipeline risk and its countermeasures.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13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Human-Systems Integration &amp; the Limits of Automation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Human-systems integration treats the human as a designed part of the system, not an afterthought.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Tacit knowledge — what experts know but cannot fully state — is absent from, and resistant to, any training corpus.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Automating junior work can starve the apprenticeship that produces senior judgment: a systemic pipeline risk.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debug in the gap between models, field judgment against the report, clinician-override design, test feedback into design.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13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Human-Systems Integration &amp; the Limits of Automation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human-systems-integration principles to design, not merely accommodate, the human role.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tacit knowledge (Polanyi) and why it resists capture in any training corpus.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concrete engineering situations where human judgment remains decisive, and why they compound.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the deskilling/pipeline risk created when automation removes the work that builds senior judgment.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Commissioning debug in the gap between models, field judgment against the report, clinician-override design, test feedback into design.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Polanyi, The Tacit Dimension (selected); course notes on the durable human contribution; HSI references.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#3.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14  ·  WEEK 14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Integration &amp; Test; Agentic Futures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strategy and interface management; agentic AI workflows and their systems-engineering implications; the limits that persist.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14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Integration &amp; Test; Agentic Futures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is where interface assumptions meet reality — and where AI-built and human-built parts must meet each other.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workflows raise the altitude of human work; they do not remove the specification, context, and accountability limits.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persistent limit maps back to a function-allocation decision made in Week 4.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Hardware-in-the-loop labs, shadow-mode fleets, phased line integration, CI pipelines with agentic review gates.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14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Integration &amp; Test; Agentic Futures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an integration and test strategy and manage interfaces through the climb up the Vee.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integration order from the dependency graph, with test readiness and regression discipline.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agentic (multi-step, tool-using) AI workflows and their implications for engineering programs.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structural limits agentic systems do not escape, and connect each to Week 4's allocation frameworks.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Hardware-in-the-loop labs, shadow-mode fleets, phased line integration, CI pipelines with agentic review gates.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(integration &amp; test); INCOSE Hdbk (integration); course readings on agentic workflows.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PS-5 released. Project D5 draft due.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15  ·  WEEK 15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Presentations &amp; Course Synthesis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capstone presentations; the complementarity framework as the course's closing lens; the professional stance going forward.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SEMESTER ROADMAP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Fifteen Weeks, One Running System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69164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49224" y="183794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649224" y="1837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30936" y="229514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AI-Augmented Systems Problem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790749" y="169164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2937053" y="183794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2937053" y="1837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2918765" y="229514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Thinking &amp; Lifecycle Models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078578" y="169164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5224882" y="183794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5224882" y="1837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206594" y="229514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Needs, ConOps &amp; Requirements Engineering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7366406" y="169164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7512710" y="183794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21" name="Text 18"/>
          <p:cNvSpPr/>
          <p:nvPr/>
        </p:nvSpPr>
        <p:spPr>
          <a:xfrm>
            <a:off x="7512710" y="1837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7494422" y="229514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&amp; Function Allocation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9654235" y="169164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9800539" y="183794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25" name="Text 22"/>
          <p:cNvSpPr/>
          <p:nvPr/>
        </p:nvSpPr>
        <p:spPr>
          <a:xfrm>
            <a:off x="9800539" y="18379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9782251" y="229514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Model-Based Systems Engineering &amp; Systems-as-Graphs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502920" y="324612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649224" y="339242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29" name="Text 26"/>
          <p:cNvSpPr/>
          <p:nvPr/>
        </p:nvSpPr>
        <p:spPr>
          <a:xfrm>
            <a:off x="649224" y="33924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630936" y="384962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Design-Space Exploration &amp; Trade Studies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2790749" y="324612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2937053" y="339242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33" name="Text 30"/>
          <p:cNvSpPr/>
          <p:nvPr/>
        </p:nvSpPr>
        <p:spPr>
          <a:xfrm>
            <a:off x="2937053" y="33924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2918765" y="384962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Graph-Theoretic Foundations for Systems Analysis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5078578" y="324612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36" name="Shape 33"/>
          <p:cNvSpPr/>
          <p:nvPr/>
        </p:nvSpPr>
        <p:spPr>
          <a:xfrm>
            <a:off x="5224882" y="339242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37" name="Text 34"/>
          <p:cNvSpPr/>
          <p:nvPr/>
        </p:nvSpPr>
        <p:spPr>
          <a:xfrm>
            <a:off x="5224882" y="33924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400" dirty="0"/>
          </a:p>
        </p:txBody>
      </p:sp>
      <p:sp>
        <p:nvSpPr>
          <p:cNvPr id="38" name="Text 35"/>
          <p:cNvSpPr/>
          <p:nvPr/>
        </p:nvSpPr>
        <p:spPr>
          <a:xfrm>
            <a:off x="5206594" y="384962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&amp; Validation of Systems with Learned Components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7366406" y="324612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40" name="Shape 37"/>
          <p:cNvSpPr/>
          <p:nvPr/>
        </p:nvSpPr>
        <p:spPr>
          <a:xfrm>
            <a:off x="7512710" y="339242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41" name="Text 38"/>
          <p:cNvSpPr/>
          <p:nvPr/>
        </p:nvSpPr>
        <p:spPr>
          <a:xfrm>
            <a:off x="7512710" y="33924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400" dirty="0"/>
          </a:p>
        </p:txBody>
      </p:sp>
      <p:sp>
        <p:nvSpPr>
          <p:cNvPr id="42" name="Text 39"/>
          <p:cNvSpPr/>
          <p:nvPr/>
        </p:nvSpPr>
        <p:spPr>
          <a:xfrm>
            <a:off x="7494422" y="384962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Availability &amp; Resilience (RAMS)</a:t>
            </a:r>
            <a:endParaRPr lang="en-US" sz="1000" dirty="0"/>
          </a:p>
        </p:txBody>
      </p:sp>
      <p:sp>
        <p:nvSpPr>
          <p:cNvPr id="43" name="Shape 40"/>
          <p:cNvSpPr/>
          <p:nvPr/>
        </p:nvSpPr>
        <p:spPr>
          <a:xfrm>
            <a:off x="9654235" y="324612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44" name="Shape 41"/>
          <p:cNvSpPr/>
          <p:nvPr/>
        </p:nvSpPr>
        <p:spPr>
          <a:xfrm>
            <a:off x="9800539" y="339242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45" name="Text 42"/>
          <p:cNvSpPr/>
          <p:nvPr/>
        </p:nvSpPr>
        <p:spPr>
          <a:xfrm>
            <a:off x="9800539" y="33924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400" dirty="0"/>
          </a:p>
        </p:txBody>
      </p:sp>
      <p:sp>
        <p:nvSpPr>
          <p:cNvPr id="46" name="Text 43"/>
          <p:cNvSpPr/>
          <p:nvPr/>
        </p:nvSpPr>
        <p:spPr>
          <a:xfrm>
            <a:off x="9782251" y="384962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Risk Management</a:t>
            </a:r>
            <a:endParaRPr lang="en-US" sz="1000" dirty="0"/>
          </a:p>
        </p:txBody>
      </p:sp>
      <p:sp>
        <p:nvSpPr>
          <p:cNvPr id="47" name="Shape 44"/>
          <p:cNvSpPr/>
          <p:nvPr/>
        </p:nvSpPr>
        <p:spPr>
          <a:xfrm>
            <a:off x="502920" y="480060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48" name="Shape 45"/>
          <p:cNvSpPr/>
          <p:nvPr/>
        </p:nvSpPr>
        <p:spPr>
          <a:xfrm>
            <a:off x="649224" y="494690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49" name="Text 46"/>
          <p:cNvSpPr/>
          <p:nvPr/>
        </p:nvSpPr>
        <p:spPr>
          <a:xfrm>
            <a:off x="649224" y="49469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1400" dirty="0"/>
          </a:p>
        </p:txBody>
      </p:sp>
      <p:sp>
        <p:nvSpPr>
          <p:cNvPr id="50" name="Text 47"/>
          <p:cNvSpPr/>
          <p:nvPr/>
        </p:nvSpPr>
        <p:spPr>
          <a:xfrm>
            <a:off x="630936" y="540410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Management: Cost, Schedule &amp; Technical Performance</a:t>
            </a:r>
            <a:endParaRPr lang="en-US" sz="1000" dirty="0"/>
          </a:p>
        </p:txBody>
      </p:sp>
      <p:sp>
        <p:nvSpPr>
          <p:cNvPr id="51" name="Shape 48"/>
          <p:cNvSpPr/>
          <p:nvPr/>
        </p:nvSpPr>
        <p:spPr>
          <a:xfrm>
            <a:off x="2790749" y="480060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52" name="Shape 49"/>
          <p:cNvSpPr/>
          <p:nvPr/>
        </p:nvSpPr>
        <p:spPr>
          <a:xfrm>
            <a:off x="2937053" y="494690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53" name="Text 50"/>
          <p:cNvSpPr/>
          <p:nvPr/>
        </p:nvSpPr>
        <p:spPr>
          <a:xfrm>
            <a:off x="2937053" y="49469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1400" dirty="0"/>
          </a:p>
        </p:txBody>
      </p:sp>
      <p:sp>
        <p:nvSpPr>
          <p:cNvPr id="54" name="Text 51"/>
          <p:cNvSpPr/>
          <p:nvPr/>
        </p:nvSpPr>
        <p:spPr>
          <a:xfrm>
            <a:off x="2918765" y="540410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Certification, Assurance &amp; Accountability</a:t>
            </a:r>
            <a:endParaRPr lang="en-US" sz="1000" dirty="0"/>
          </a:p>
        </p:txBody>
      </p:sp>
      <p:sp>
        <p:nvSpPr>
          <p:cNvPr id="55" name="Shape 52"/>
          <p:cNvSpPr/>
          <p:nvPr/>
        </p:nvSpPr>
        <p:spPr>
          <a:xfrm>
            <a:off x="5078578" y="480060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56" name="Shape 53"/>
          <p:cNvSpPr/>
          <p:nvPr/>
        </p:nvSpPr>
        <p:spPr>
          <a:xfrm>
            <a:off x="5224882" y="494690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57" name="Text 54"/>
          <p:cNvSpPr/>
          <p:nvPr/>
        </p:nvSpPr>
        <p:spPr>
          <a:xfrm>
            <a:off x="5224882" y="49469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1400" dirty="0"/>
          </a:p>
        </p:txBody>
      </p:sp>
      <p:sp>
        <p:nvSpPr>
          <p:cNvPr id="58" name="Text 55"/>
          <p:cNvSpPr/>
          <p:nvPr/>
        </p:nvSpPr>
        <p:spPr>
          <a:xfrm>
            <a:off x="5206594" y="540410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Human-Systems Integration &amp; the Limits of Automation</a:t>
            </a:r>
            <a:endParaRPr lang="en-US" sz="1000" dirty="0"/>
          </a:p>
        </p:txBody>
      </p:sp>
      <p:sp>
        <p:nvSpPr>
          <p:cNvPr id="59" name="Shape 56"/>
          <p:cNvSpPr/>
          <p:nvPr/>
        </p:nvSpPr>
        <p:spPr>
          <a:xfrm>
            <a:off x="7366406" y="480060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60" name="Shape 57"/>
          <p:cNvSpPr/>
          <p:nvPr/>
        </p:nvSpPr>
        <p:spPr>
          <a:xfrm>
            <a:off x="7512710" y="494690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61" name="Text 58"/>
          <p:cNvSpPr/>
          <p:nvPr/>
        </p:nvSpPr>
        <p:spPr>
          <a:xfrm>
            <a:off x="7512710" y="49469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1400" dirty="0"/>
          </a:p>
        </p:txBody>
      </p:sp>
      <p:sp>
        <p:nvSpPr>
          <p:cNvPr id="62" name="Text 59"/>
          <p:cNvSpPr/>
          <p:nvPr/>
        </p:nvSpPr>
        <p:spPr>
          <a:xfrm>
            <a:off x="7494422" y="540410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Integration &amp; Test; Agentic Futures</a:t>
            </a:r>
            <a:endParaRPr lang="en-US" sz="1000" dirty="0"/>
          </a:p>
        </p:txBody>
      </p:sp>
      <p:sp>
        <p:nvSpPr>
          <p:cNvPr id="63" name="Shape 60"/>
          <p:cNvSpPr/>
          <p:nvPr/>
        </p:nvSpPr>
        <p:spPr>
          <a:xfrm>
            <a:off x="9654235" y="4800600"/>
            <a:ext cx="2031797" cy="1417320"/>
          </a:xfrm>
          <a:prstGeom prst="roundRect">
            <a:avLst>
              <a:gd name="adj" fmla="val 5161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64" name="Shape 61"/>
          <p:cNvSpPr/>
          <p:nvPr/>
        </p:nvSpPr>
        <p:spPr>
          <a:xfrm>
            <a:off x="9800539" y="4946904"/>
            <a:ext cx="402336" cy="402336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65" name="Text 62"/>
          <p:cNvSpPr/>
          <p:nvPr/>
        </p:nvSpPr>
        <p:spPr>
          <a:xfrm>
            <a:off x="9800539" y="49469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1400" dirty="0"/>
          </a:p>
        </p:txBody>
      </p:sp>
      <p:sp>
        <p:nvSpPr>
          <p:cNvPr id="66" name="Text 63"/>
          <p:cNvSpPr/>
          <p:nvPr/>
        </p:nvSpPr>
        <p:spPr>
          <a:xfrm>
            <a:off x="9782251" y="5404104"/>
            <a:ext cx="1775765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00" b="1" dirty="0">
                <a:solidFill>
                  <a:srgbClr val="172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 Presentations &amp; Course Synthesis</a:t>
            </a:r>
            <a:endParaRPr lang="en-US" sz="1000" dirty="0"/>
          </a:p>
        </p:txBody>
      </p:sp>
      <p:sp>
        <p:nvSpPr>
          <p:cNvPr id="67" name="Text 64"/>
          <p:cNvSpPr/>
          <p:nvPr/>
        </p:nvSpPr>
        <p:spPr>
          <a:xfrm>
            <a:off x="502920" y="6309360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1–7 build the lifecycle and analysis toolkit (through the midterm); 8–15 deepen assurance, management, certification, and the human role.</a:t>
            </a:r>
            <a:endParaRPr lang="en-US" sz="1050" dirty="0"/>
          </a:p>
        </p:txBody>
      </p:sp>
      <p:sp>
        <p:nvSpPr>
          <p:cNvPr id="68" name="Text 6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69" name="Text 6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15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Presentations &amp; Course Synthesis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Capstone: each team presents an end-to-end SE treatment and defends its key decisions.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complementarity framework ties the semester together: allocate by mode, verify by evidence, manage by measurement, certify by accountability.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systems engineer's job in the AI era: engineer the whole — including the human role and its signature.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discipline at once: fifteen weeks of method, one team's system, defended end to end.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15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Presentations &amp; Course Synthesis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a complete systems-engineering treatment of an AI-augmented system from your discipline.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 function-allocation, V&amp;V, risk, management, and certification decisions under questioning.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Synthesize the semester into the complementarity framework: accelerator, explorer, pattern-recognizer.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Articulate a personal, defensible position on human authority in AI-augmented engineering.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discipline at once: fifteen weeks of method, one team's system, defended end to end.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final reports (peer review); course synthesis notes.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D5 due: final report + presentation. PS-5 due. Final exam during finals week.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754880"/>
            <a:ext cx="3840480" cy="384048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-1554480"/>
            <a:ext cx="3931920" cy="393192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777240" y="685800"/>
            <a:ext cx="960120" cy="9601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9" y="916229"/>
            <a:ext cx="499262" cy="4992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20240" y="82296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SYNTHESIS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874520" y="109728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Complementarity Framework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502920" y="2148840"/>
            <a:ext cx="3514344" cy="2468880"/>
          </a:xfrm>
          <a:prstGeom prst="roundRect">
            <a:avLst>
              <a:gd name="adj" fmla="val 3704"/>
            </a:avLst>
          </a:prstGeom>
          <a:solidFill>
            <a:srgbClr val="20304F"/>
          </a:solidFill>
          <a:ln w="12700">
            <a:solidFill>
              <a:srgbClr val="3E5C8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2404872"/>
            <a:ext cx="640080" cy="6400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" y="2564892"/>
            <a:ext cx="320040" cy="3200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54480" y="2423160"/>
            <a:ext cx="23256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Accelerator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777240" y="3200400"/>
            <a:ext cx="2965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faster what engineers already do. Human stays originator, judge, and fixer.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337304" y="2148840"/>
            <a:ext cx="3514344" cy="2468880"/>
          </a:xfrm>
          <a:prstGeom prst="roundRect">
            <a:avLst>
              <a:gd name="adj" fmla="val 3704"/>
            </a:avLst>
          </a:prstGeom>
          <a:solidFill>
            <a:srgbClr val="20304F"/>
          </a:solidFill>
          <a:ln w="12700">
            <a:solidFill>
              <a:srgbClr val="3E5C8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11624" y="2404872"/>
            <a:ext cx="640080" cy="6400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644" y="2564892"/>
            <a:ext cx="320040" cy="3200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388864" y="2423160"/>
            <a:ext cx="23256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Explorer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611624" y="3200400"/>
            <a:ext cx="2965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searches spaces we cannot enumerate. Human sets the space and picks the operating point.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171688" y="2148840"/>
            <a:ext cx="3514344" cy="2468880"/>
          </a:xfrm>
          <a:prstGeom prst="roundRect">
            <a:avLst>
              <a:gd name="adj" fmla="val 3704"/>
            </a:avLst>
          </a:prstGeom>
          <a:solidFill>
            <a:srgbClr val="20304F"/>
          </a:solidFill>
          <a:ln w="12700">
            <a:solidFill>
              <a:srgbClr val="3E5C8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446008" y="2404872"/>
            <a:ext cx="640080" cy="6400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028" y="2564892"/>
            <a:ext cx="320040" cy="32004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223248" y="2423160"/>
            <a:ext cx="23256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Pattern Recognizer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8446008" y="3200400"/>
            <a:ext cx="2965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250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sees signatures below human perception. Human owns the detection design and the response.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502920" y="4892040"/>
            <a:ext cx="11183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AEC2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Allocate by mode  ·  verify by evidence  ·  certify by accountability  ·  and engineer the human role deliberately.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502920" y="5440680"/>
            <a:ext cx="11183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systems engineer of the AI era engineers the whole — including the judgment that carries the signature.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ASSESSMENT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You Are Graded &amp; the Semester Project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17373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 Components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02920" y="2240280"/>
            <a:ext cx="5257800" cy="621792"/>
          </a:xfrm>
          <a:prstGeom prst="roundRect">
            <a:avLst>
              <a:gd name="adj" fmla="val 8824"/>
            </a:avLst>
          </a:prstGeom>
          <a:solidFill>
            <a:srgbClr val="EFF3F9"/>
          </a:solidFill>
          <a:ln w="6350">
            <a:solidFill>
              <a:srgbClr val="D8DEE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58368" y="2414016"/>
            <a:ext cx="274320" cy="274320"/>
          </a:xfrm>
          <a:prstGeom prst="ellipse">
            <a:avLst/>
          </a:prstGeom>
          <a:solidFill>
            <a:srgbClr val="CC0035"/>
          </a:solidFill>
          <a:ln/>
        </p:spPr>
      </p:sp>
      <p:sp>
        <p:nvSpPr>
          <p:cNvPr id="10" name="Text 7"/>
          <p:cNvSpPr/>
          <p:nvPr/>
        </p:nvSpPr>
        <p:spPr>
          <a:xfrm>
            <a:off x="1078992" y="2240280"/>
            <a:ext cx="3977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Semester Systems Engineering Project (team, staged deliverables D1–D5)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029200" y="2240280"/>
            <a:ext cx="6583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35%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02920" y="2990088"/>
            <a:ext cx="5257800" cy="621792"/>
          </a:xfrm>
          <a:prstGeom prst="roundRect">
            <a:avLst>
              <a:gd name="adj" fmla="val 8824"/>
            </a:avLst>
          </a:prstGeom>
          <a:solidFill>
            <a:srgbClr val="F6F8FC"/>
          </a:solidFill>
          <a:ln w="6350">
            <a:solidFill>
              <a:srgbClr val="D8DEE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58368" y="3163824"/>
            <a:ext cx="274320" cy="27432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4" name="Text 11"/>
          <p:cNvSpPr/>
          <p:nvPr/>
        </p:nvSpPr>
        <p:spPr>
          <a:xfrm>
            <a:off x="1078992" y="2990088"/>
            <a:ext cx="3977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Sets / Homework (individual, 5 sets)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5029200" y="2990088"/>
            <a:ext cx="6583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20%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02920" y="3739896"/>
            <a:ext cx="5257800" cy="621792"/>
          </a:xfrm>
          <a:prstGeom prst="roundRect">
            <a:avLst>
              <a:gd name="adj" fmla="val 8824"/>
            </a:avLst>
          </a:prstGeom>
          <a:solidFill>
            <a:srgbClr val="EFF3F9"/>
          </a:solidFill>
          <a:ln w="6350">
            <a:solidFill>
              <a:srgbClr val="D8DEE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58368" y="3913632"/>
            <a:ext cx="274320" cy="27432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8" name="Text 15"/>
          <p:cNvSpPr/>
          <p:nvPr/>
        </p:nvSpPr>
        <p:spPr>
          <a:xfrm>
            <a:off x="1078992" y="3739896"/>
            <a:ext cx="3977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Examination (comprehensive)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029200" y="3739896"/>
            <a:ext cx="6583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20%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02920" y="4489704"/>
            <a:ext cx="5257800" cy="621792"/>
          </a:xfrm>
          <a:prstGeom prst="roundRect">
            <a:avLst>
              <a:gd name="adj" fmla="val 8824"/>
            </a:avLst>
          </a:prstGeom>
          <a:solidFill>
            <a:srgbClr val="F6F8FC"/>
          </a:solidFill>
          <a:ln w="6350">
            <a:solidFill>
              <a:srgbClr val="D8DEE9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58368" y="4663440"/>
            <a:ext cx="274320" cy="274320"/>
          </a:xfrm>
          <a:prstGeom prst="ellipse">
            <a:avLst/>
          </a:prstGeom>
          <a:solidFill>
            <a:srgbClr val="6E86AE"/>
          </a:solidFill>
          <a:ln/>
        </p:spPr>
      </p:sp>
      <p:sp>
        <p:nvSpPr>
          <p:cNvPr id="22" name="Text 19"/>
          <p:cNvSpPr/>
          <p:nvPr/>
        </p:nvSpPr>
        <p:spPr>
          <a:xfrm>
            <a:off x="1078992" y="4489704"/>
            <a:ext cx="3977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Examination (Modules 1–7)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029200" y="4489704"/>
            <a:ext cx="6583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502920" y="5239512"/>
            <a:ext cx="5257800" cy="621792"/>
          </a:xfrm>
          <a:prstGeom prst="roundRect">
            <a:avLst>
              <a:gd name="adj" fmla="val 8824"/>
            </a:avLst>
          </a:prstGeom>
          <a:solidFill>
            <a:srgbClr val="EFF3F9"/>
          </a:solidFill>
          <a:ln w="6350">
            <a:solidFill>
              <a:srgbClr val="D8DEE9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58368" y="5413248"/>
            <a:ext cx="274320" cy="274320"/>
          </a:xfrm>
          <a:prstGeom prst="ellipse">
            <a:avLst/>
          </a:prstGeom>
          <a:solidFill>
            <a:srgbClr val="9FB0C9"/>
          </a:solidFill>
          <a:ln/>
        </p:spPr>
      </p:sp>
      <p:sp>
        <p:nvSpPr>
          <p:cNvPr id="26" name="Text 23"/>
          <p:cNvSpPr/>
          <p:nvPr/>
        </p:nvSpPr>
        <p:spPr>
          <a:xfrm>
            <a:off x="1078992" y="5239512"/>
            <a:ext cx="3977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Seminar Participation &amp; Reading Reflections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5029200" y="5239512"/>
            <a:ext cx="6583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6126480" y="1737360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Semester Project — 5 Staged Reviews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126480" y="2240280"/>
            <a:ext cx="685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D1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126480" y="2551176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6949440" y="2240280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of Operations + stakeholder and system requirements, with a traceability matrix.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6126480" y="2990088"/>
            <a:ext cx="685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D2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6126480" y="3300984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6949440" y="2990088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 + function-allocation matrix (human / classical / AI) + core SysML views.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6126480" y="3739896"/>
            <a:ext cx="685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D3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6126480" y="4050792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</a:t>
            </a:r>
            <a:endParaRPr lang="en-US" sz="850" dirty="0"/>
          </a:p>
        </p:txBody>
      </p:sp>
      <p:sp>
        <p:nvSpPr>
          <p:cNvPr id="37" name="Text 34"/>
          <p:cNvSpPr/>
          <p:nvPr/>
        </p:nvSpPr>
        <p:spPr>
          <a:xfrm>
            <a:off x="6949440" y="3739896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Multi-objective trade study selecting a design operating point, with sensitivity analysis.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6126480" y="4489704"/>
            <a:ext cx="685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D4</a:t>
            </a:r>
            <a:endParaRPr lang="en-US" sz="1500" dirty="0"/>
          </a:p>
        </p:txBody>
      </p:sp>
      <p:sp>
        <p:nvSpPr>
          <p:cNvPr id="39" name="Text 36"/>
          <p:cNvSpPr/>
          <p:nvPr/>
        </p:nvSpPr>
        <p:spPr>
          <a:xfrm>
            <a:off x="6126480" y="480060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6949440" y="4489704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V&amp;V, reliability, and risk plan, including an assurance-case fragment.</a:t>
            </a:r>
            <a:endParaRPr lang="en-US" sz="1050" dirty="0"/>
          </a:p>
        </p:txBody>
      </p:sp>
      <p:sp>
        <p:nvSpPr>
          <p:cNvPr id="41" name="Text 38"/>
          <p:cNvSpPr/>
          <p:nvPr/>
        </p:nvSpPr>
        <p:spPr>
          <a:xfrm>
            <a:off x="6126480" y="5239512"/>
            <a:ext cx="685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D5</a:t>
            </a:r>
            <a:endParaRPr lang="en-US" sz="1500" dirty="0"/>
          </a:p>
        </p:txBody>
      </p:sp>
      <p:sp>
        <p:nvSpPr>
          <p:cNvPr id="42" name="Text 39"/>
          <p:cNvSpPr/>
          <p:nvPr/>
        </p:nvSpPr>
        <p:spPr>
          <a:xfrm>
            <a:off x="6126480" y="555040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</a:t>
            </a:r>
            <a:endParaRPr lang="en-US" sz="850" dirty="0"/>
          </a:p>
        </p:txBody>
      </p:sp>
      <p:sp>
        <p:nvSpPr>
          <p:cNvPr id="43" name="Text 40"/>
          <p:cNvSpPr/>
          <p:nvPr/>
        </p:nvSpPr>
        <p:spPr>
          <a:xfrm>
            <a:off x="6949440" y="5239512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report + presentation: the integrated system, decisions defended, human role made explicit.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45" name="Text 4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4884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53746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01  ·  WEEK 1 OF 15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AI-Augmented Systems Problem</a:t>
            </a:r>
            <a:endParaRPr lang="en-US" sz="3300" dirty="0"/>
          </a:p>
        </p:txBody>
      </p:sp>
      <p:sp>
        <p:nvSpPr>
          <p:cNvPr id="8" name="Shape 5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Framing: two dualities — AI as a tool for doing engineering, and AI as a component the engineer must engineer.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KEY IDEAS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AI-Augmented Systems Problem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idea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58952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dualities: AI-for-SE (AI accelerates engineering work) vs. SE-for-AI (AI is a component to be engineered).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78096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AI-augmented system behaves partly statistically — the classical assumption of deterministic components no longer holds.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118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role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97240" y="3264408"/>
            <a:ext cx="3032760" cy="2039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team carries one system from its own discipline through the full lifecycle this semester.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715000"/>
            <a:ext cx="11183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 </a:t>
            </a:r>
            <a:pPr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project systems from any discipline — e.g., delivery drone, infusion pump, smart bridge, EV battery pack, robotic warehouse.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OBJECTIVES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AI-Augmented Systems Problem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6858000" cy="3977640"/>
          </a:xfrm>
          <a:prstGeom prst="roundRect">
            <a:avLst>
              <a:gd name="adj" fmla="val 2069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201168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completing this module, you will be able to: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6217920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“AI-for-SE” from “SE-for-AI” and explain why both reshape the discipline.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Characterize an AI-augmented system and identify its non-classical properties (probabilistic behavior, opacity, distribution dependence).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a candidate project system from your own discipline and frame it in these terms.</a:t>
            </a:r>
            <a:endParaRPr lang="en-US" sz="1300" dirty="0"/>
          </a:p>
          <a:p>
            <a:pPr marL="203200" indent="-203200">
              <a:lnSpc>
                <a:spcPct val="102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Relate the problem to INCOSE / SEBoK framings of complexity and emergence.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89520" y="1783080"/>
            <a:ext cx="4096512" cy="2331720"/>
          </a:xfrm>
          <a:prstGeom prst="roundRect">
            <a:avLst>
              <a:gd name="adj" fmla="val 3529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45552" y="2020824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282" y="2146554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2075688"/>
            <a:ext cx="3090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863840" y="2651760"/>
            <a:ext cx="35478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project systems from any discipline — e.g., delivery drone, infusion pump, smart bridge, EV battery pack, robotic warehouse.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589520" y="4297680"/>
            <a:ext cx="4096512" cy="1463040"/>
          </a:xfrm>
          <a:prstGeom prst="roundRect">
            <a:avLst>
              <a:gd name="adj" fmla="val 5625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863840" y="4434840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5C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&amp; Milestone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863840" y="4782312"/>
            <a:ext cx="35478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INCOSE Hdbk ch.1–2; SEBoK “What is Systems Engineering?”, “Emergence”; NIST AI RMF (overview).</a:t>
            </a:r>
            <a:endParaRPr lang="en-US" sz="1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Due: 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PS-1 released. Project teams formed; system proposals due.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2026-07-04T02:47:29Z</dcterms:created>
  <dcterms:modified xsi:type="dcterms:W3CDTF">2026-07-04T02:47:29Z</dcterms:modified>
</cp:coreProperties>
</file>