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17"/>
    <p:sldId id="267" r:id="rId18"/>
    <p:sldId id="268" r:id="rId19"/>
    <p:sldId id="269" r:id="rId20"/>
    <p:sldId id="270" r:id="rId21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Relationship Id="rId3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Relationship Id="rId3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Relationship Id="rId3" Type="http://schemas.openxmlformats.org/officeDocument/2006/relationships/image" Target="../media/image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Relationship Id="rId3" Type="http://schemas.openxmlformats.org/officeDocument/2006/relationships/image" Target="../media/image-8-2.png"/><Relationship Id="rId4" Type="http://schemas.openxmlformats.org/officeDocument/2006/relationships/image" Target="../media/image-8-3.png"/><Relationship Id="rId5" Type="http://schemas.openxmlformats.org/officeDocument/2006/relationships/image" Target="../media/image-8-4.png"/><Relationship Id="rId6" Type="http://schemas.openxmlformats.org/officeDocument/2006/relationships/image" Target="../media/image-8-5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Relationship Id="rId3" Type="http://schemas.openxmlformats.org/officeDocument/2006/relationships/image" Target="../media/image-4-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AI-Augmented Systems Problem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Framing: two dualities — AI as a tool for doing engineering, and AI as a component the engineer must engineer.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INCOSE Hdbk ch.1–2; SEBoK “What is Systems Engineering?”, “Emergence”; NIST AI RMF (overview).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PS-1 released. Project teams formed; system proposals due.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— Systems Thinking &amp; Lifecycle Models. The Vee and ISO/IEC/IEEE 15288 lifecycle processes; iterative variants; how AI-in-the-loop workflows compress and stress the Vee.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THE SHIFT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Implementor to Systems Engineer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pic>
        <p:nvPicPr>
          <p:cNvPr id="21" name="Picture 20" descr="ladd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737360"/>
            <a:ext cx="3583709" cy="443484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617720" y="1810512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17233D"/>
                </a:solidFill>
                <a:latin typeface="Cambria"/>
              </a:rPr>
              <a:t>Directing AI is a promotion, not just a speed-up.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17720" y="2697480"/>
            <a:ext cx="69494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350" b="0">
                <a:solidFill>
                  <a:srgbClr val="1C2434"/>
                </a:solidFill>
                <a:latin typeface="Calibri"/>
              </a:rPr>
              <a:t>For most of engineering's history, most engineers were implementors: given a specification, they produced the artifact — the code, the RTL, the drawing, the analysis.</a:t>
            </a:r>
          </a:p>
          <a:p>
            <a:pPr>
              <a:spcAft>
                <a:spcPts val="1000"/>
              </a:spcAft>
            </a:pPr>
            <a:r>
              <a:rPr sz="1350" b="0">
                <a:solidFill>
                  <a:srgbClr val="1C2434"/>
                </a:solidFill>
                <a:latin typeface="Calibri"/>
              </a:rPr>
              <a:t>A model now drafts that artifact in seconds. What stays scarce is everything above it: deciding what to build, defining the interfaces, allocating each function, and proving the whole meets the need.</a:t>
            </a:r>
          </a:p>
          <a:p>
            <a:r>
              <a:rPr sz="1350" b="0">
                <a:solidFill>
                  <a:srgbClr val="17233D"/>
                </a:solidFill>
                <a:latin typeface="Calibri"/>
              </a:rPr>
              <a:t>That upper region is systems engineering. Using AI to generate work faster pushes every engineer, at least in part, into the systems engineer's role — and hands them its harder problem: managing the complexity that speed creates.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617720" y="4572000"/>
            <a:ext cx="6949440" cy="1371600"/>
          </a:xfrm>
          <a:prstGeom prst="roundRect">
            <a:avLst/>
          </a:prstGeom>
          <a:solidFill>
            <a:srgbClr val="EFF3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56032" rIns="256032" tIns="146304" bIns="146304"/>
          <a:lstStyle/>
          <a:p>
            <a:pPr algn="ctr"/>
            <a:r>
              <a:rPr sz="1350" b="1">
                <a:solidFill>
                  <a:srgbClr val="CC0035"/>
                </a:solidFill>
                <a:latin typeface="Cambria"/>
              </a:rPr>
              <a:t>Where this course lives.  </a:t>
            </a:r>
            <a:r>
              <a:rPr sz="1350">
                <a:solidFill>
                  <a:srgbClr val="1C2434"/>
                </a:solidFill>
                <a:latin typeface="Calibri"/>
              </a:rPr>
              <a:t>The weeks ahead are a guided tour of that upper region — requirements, architecture, verification, risk, and the human role that keeps it accountable.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THE NEW BOTTLENECK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Making Is Cheap, Managing Is the Job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21" name="TextBox 20"/>
          <p:cNvSpPr txBox="1"/>
          <p:nvPr/>
        </p:nvSpPr>
        <p:spPr>
          <a:xfrm>
            <a:off x="502920" y="1517904"/>
            <a:ext cx="11155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B7488"/>
                </a:solidFill>
                <a:latin typeface="Calibri"/>
              </a:rPr>
              <a:t>AI removes much of the cost of producing a part. That does not remove the work — it relocates it to where the difficulty now lives.</a:t>
            </a:r>
          </a:p>
        </p:txBody>
      </p:sp>
      <p:pic>
        <p:nvPicPr>
          <p:cNvPr id="22" name="Picture 21" descr="bottlen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2148840"/>
            <a:ext cx="10058400" cy="39073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THE COMPLEXITY TAX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More Parts, Many More Interfaces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21" name="TextBox 20"/>
          <p:cNvSpPr txBox="1"/>
          <p:nvPr/>
        </p:nvSpPr>
        <p:spPr>
          <a:xfrm>
            <a:off x="502920" y="1517904"/>
            <a:ext cx="11155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B7488"/>
                </a:solidFill>
                <a:latin typeface="Calibri"/>
              </a:rPr>
              <a:t>Every part you add multiplies the interfaces someone must define, verify, and keep consistent. Volume of output buys a rising tax in complexity.</a:t>
            </a:r>
          </a:p>
        </p:txBody>
      </p:sp>
      <p:pic>
        <p:nvPicPr>
          <p:cNvPr id="22" name="Picture 21" descr="complex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768" y="2103120"/>
            <a:ext cx="9052560" cy="389956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THE SE CRAFT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Managing Complexity Is the Systems Engineer's Craft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  <p:txBody>
          <a:bodyPr/>
          <a:p/>
        </p:txBody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Boundaries &amp; interfaces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 the system boundary and define how the parts connect, so independently generated pieces still fit together.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Requirements &amp; traceability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intent into verifiable requirements and trace each one to the parts and tests that satisfy it.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 &amp; validation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by evidence that the whole meets the need — not merely that any single generated part looks right.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Function allocation &amp; risk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who does what — human, classical code, or learned model — and manage the risk each choice creates.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pic>
        <p:nvPicPr>
          <p:cNvPr id="29" name="Picture 28" descr="icon_boundar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pic>
        <p:nvPicPr>
          <p:cNvPr id="30" name="Picture 29" descr="icon_req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pic>
        <p:nvPicPr>
          <p:cNvPr id="31" name="Picture 30" descr="icon_vnv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pic>
        <p:nvPicPr>
          <p:cNvPr id="32" name="Picture 31" descr="icon_alloc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THE CATCH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Higher Altitude, Same Accountability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  <p:txBody>
          <a:bodyPr/>
          <a:p/>
        </p:txBody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altitude rises. You spend less time producing parts and more on intent, interfaces, integration, and proof — the whole-system view that used to belong to a few.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  <p:txBody>
          <a:bodyPr/>
          <a:p/>
        </p:txBody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accountability. AI can draft the artifact, but it cannot hold the requirement, sign the review, or carry the consequence. That stays human.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  <p:txBody>
          <a:bodyPr/>
          <a:p/>
        </p:txBody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catch: if AI does the junior work, teams must deliberately build the judgment that senior systems engineers still need — a pipeline risk we return to in the human-systems module.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  <p:txBody>
          <a:bodyPr/>
          <a:p/>
        </p:txBody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Something a System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Dualities of AI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Learned Components Are Different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Engineer's Question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implementor to systems engineer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Studio, deliverables &amp; wrap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  <p:txBody>
          <a:bodyPr/>
          <a:p/>
        </p:txBody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 “AI-for-SE” from “SE-for-AI” and explain why both reshape the discipline.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Characterize an AI-augmented system and identify its non-classical properties (probabilistic behavior, opacity, distribution dependence).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 a candidate project system from your own discipline and frame it in these terms.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Relate the problem to INCOSE / SEBoK framings of complexity and emergence.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how AI raises the engineer's altitude — from implementor toward systems engineer — and why managing complexity becomes the core skill.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Something a System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system is a set of interacting elements whose combined behavior exceeds what any element does alone — value and failure both live in the interactions.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Hierarchy, interfaces, and environment define the system boundary; drawing that boundary is the first engineering decision, not a formality.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Emergence is the reason systems engineering exists: properties like safety, throughput, and cost appear only at the whole-system level.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Two Dualities of AI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AI-for-SE: models that draft requirements, explore design spaces, predict schedules, and screen defects — the engineer's work, accelerated.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SE-for-AI: a learned model shipped inside the product is a component with a datasheet no one fully wrote — it must be specified, verified, and owned.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real programs now face both at once, and confusing the two is the most common source of muddled AI strategy.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Learned Components Are Different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are probabilistic: identical inputs and conditions can bound behavior only statistically, not by a closed-form guarantee.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are distribution-dependent: performance is a claim about the data seen in training and test — leave that envelope and the claim is void.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are opaque: internal structure rarely explains behavior, so evidence must come from external testing, monitoring, and argument.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Engineer's Question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every function the system performs, someone must decide: human, classical algorithm, or learned model — and who holds authority over the result.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allocation decision recurs in every module of this course — requirements, architecture, V&amp;V, risk, management, certification.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 is not maximal automation; it is a defensible allocation you can verify, afford, and sign your name to.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Drafting stakeholder-need summaries, generating candidate concepts, mining lessons-learned databases for similar past systems.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perception, prediction, or advisory model inside the delivered product — behavior specified as an envelope, not a formula.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Choosing the system boundary, the project itself, and which functions are even candidates for automation.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Package-delivery drone: onboard perception is a component; generative layout tools assist the design.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infusion pump with a dosing-advisory model — clinical safety rides on a statistical component.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Civil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Instrumented bridge whose anomaly detector turns strain data into maintenance calls.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Robotic warehouse fleet: routing optimization as tool, vision picking as embedded component.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formation studio: pick a candidate project system from your discipline. Identify one function you would hand to AI and one you would keep human — and defend both choices in two minutes.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properties of your discipline's systems make learned components attractive — and which make them frightening?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“the model works” an engineering statement? What would you need to add to make it one?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1 — The AI-Augmented Systems Problem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