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23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023360" cy="40233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3" name="Shape 1"/>
          <p:cNvSpPr/>
          <p:nvPr/>
        </p:nvSpPr>
        <p:spPr>
          <a:xfrm>
            <a:off x="10424160" y="4663440"/>
            <a:ext cx="3108960" cy="3108960"/>
          </a:xfrm>
          <a:prstGeom prst="ellipse">
            <a:avLst/>
          </a:prstGeom>
          <a:solidFill>
            <a:srgbClr val="20304F"/>
          </a:solidFill>
          <a:ln/>
        </p:spPr>
      </p:sp>
      <p:sp>
        <p:nvSpPr>
          <p:cNvPr id="4" name="Shape 2"/>
          <p:cNvSpPr/>
          <p:nvPr/>
        </p:nvSpPr>
        <p:spPr>
          <a:xfrm>
            <a:off x="822960" y="2103120"/>
            <a:ext cx="1554480" cy="155448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249174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697480" y="1920240"/>
            <a:ext cx="8778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  ·  AI-AUGMENTED SYSTEMS ENGINEERING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2697480" y="2240280"/>
            <a:ext cx="8686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4 OF 15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2651760" y="2578608"/>
            <a:ext cx="9052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8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Architecture &amp; Function Allocation</a:t>
            </a:r>
            <a:endParaRPr lang="en-US" sz="3200" dirty="0"/>
          </a:p>
        </p:txBody>
      </p:sp>
      <p:sp>
        <p:nvSpPr>
          <p:cNvPr id="9" name="Shape 6"/>
          <p:cNvSpPr/>
          <p:nvPr/>
        </p:nvSpPr>
        <p:spPr>
          <a:xfrm>
            <a:off x="2697480" y="3977640"/>
            <a:ext cx="4754880" cy="0"/>
          </a:xfrm>
          <a:prstGeom prst="line">
            <a:avLst/>
          </a:prstGeom>
          <a:noFill/>
          <a:ln w="15875">
            <a:solidFill>
              <a:srgbClr val="3E5C8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2697480" y="4114800"/>
            <a:ext cx="87782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450" i="1" dirty="0">
                <a:solidFill>
                  <a:srgbClr val="C9D4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architecture; the central SE act of allocating function — among human, classical-algorithmic, and AI/ML elements.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AEC2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4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A0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4 · WRAP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Before Next Week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28800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77240" y="2162556"/>
            <a:ext cx="566928" cy="566928"/>
          </a:xfrm>
          <a:prstGeom prst="ellipse">
            <a:avLst/>
          </a:prstGeom>
          <a:solidFill>
            <a:srgbClr val="3E5C89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972" y="2304288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1956816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3063240" y="1956816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Parasuraman, Sheridan &amp; Wickens (2000); Bainbridge, “Ironies of Automation” (1983); Kossiakoff ch.7–8.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502920" y="3319272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FCEEF1"/>
          </a:solidFill>
          <a:ln w="12700">
            <a:solidFill>
              <a:srgbClr val="CC0035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777240" y="3653028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972" y="3794760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508760" y="3447288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Due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3063240" y="3447288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PS-2 released.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502920" y="4809744"/>
            <a:ext cx="11183112" cy="1234440"/>
          </a:xfrm>
          <a:prstGeom prst="roundRect">
            <a:avLst>
              <a:gd name="adj" fmla="val 6667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77240" y="5143500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972" y="5285232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08760" y="4937760"/>
            <a:ext cx="1554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Next week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3063240" y="4937760"/>
            <a:ext cx="8412480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5 — Model-Based Systems Engineering &amp; Systems-as-Graphs. MBSE and SysML; the digital thread; representing learned components and their evidence; models as graphs.</a:t>
            </a:r>
            <a:endParaRPr lang="en-US" sz="1200" dirty="0"/>
          </a:p>
        </p:txBody>
      </p:sp>
      <p:sp>
        <p:nvSpPr>
          <p:cNvPr id="22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4</a:t>
            </a:r>
            <a:endParaRPr lang="en-US" sz="900" dirty="0"/>
          </a:p>
        </p:txBody>
      </p:sp>
      <p:sp>
        <p:nvSpPr>
          <p:cNvPr id="23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4 · SESSION PLAN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Today's Agenda &amp; Objectives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37360"/>
            <a:ext cx="5440680" cy="4206240"/>
          </a:xfrm>
          <a:prstGeom prst="roundRect">
            <a:avLst>
              <a:gd name="adj" fmla="val 1957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193852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Session agenda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822960" y="2450592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0" name="Text 7"/>
          <p:cNvSpPr/>
          <p:nvPr/>
        </p:nvSpPr>
        <p:spPr>
          <a:xfrm>
            <a:off x="822960" y="245059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325880" y="242316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Logical vs. Physical Architecture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822960" y="3026664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822960" y="30266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1325880" y="2999232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Classical Allocation Frameworks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822960" y="3602736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6" name="Text 13"/>
          <p:cNvSpPr/>
          <p:nvPr/>
        </p:nvSpPr>
        <p:spPr>
          <a:xfrm>
            <a:off x="822960" y="360273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325880" y="3575304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Modes of AI in a System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822960" y="4178808"/>
            <a:ext cx="365760" cy="365760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9" name="Text 16"/>
          <p:cNvSpPr/>
          <p:nvPr/>
        </p:nvSpPr>
        <p:spPr>
          <a:xfrm>
            <a:off x="822960" y="417880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1325880" y="4151376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Allocation Is a Design Decision</a:t>
            </a:r>
            <a:endParaRPr lang="en-US" sz="1250" dirty="0"/>
          </a:p>
        </p:txBody>
      </p:sp>
      <p:sp>
        <p:nvSpPr>
          <p:cNvPr id="21" name="Shape 18"/>
          <p:cNvSpPr/>
          <p:nvPr/>
        </p:nvSpPr>
        <p:spPr>
          <a:xfrm>
            <a:off x="822960" y="4754880"/>
            <a:ext cx="365760" cy="36576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2" name="Text 19"/>
          <p:cNvSpPr/>
          <p:nvPr/>
        </p:nvSpPr>
        <p:spPr>
          <a:xfrm>
            <a:off x="822960" y="47548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1325880" y="4727448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Studio activity &amp; discussion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822960" y="5330952"/>
            <a:ext cx="365760" cy="36576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5" name="Text 22"/>
          <p:cNvSpPr/>
          <p:nvPr/>
        </p:nvSpPr>
        <p:spPr>
          <a:xfrm>
            <a:off x="822960" y="53309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300" dirty="0"/>
          </a:p>
        </p:txBody>
      </p:sp>
      <p:sp>
        <p:nvSpPr>
          <p:cNvPr id="26" name="Text 23"/>
          <p:cNvSpPr/>
          <p:nvPr/>
        </p:nvSpPr>
        <p:spPr>
          <a:xfrm>
            <a:off x="1325880" y="530352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Deliverables &amp; next week</a:t>
            </a:r>
            <a:endParaRPr lang="en-US" sz="1250" dirty="0"/>
          </a:p>
        </p:txBody>
      </p:sp>
      <p:sp>
        <p:nvSpPr>
          <p:cNvPr id="27" name="Shape 24"/>
          <p:cNvSpPr/>
          <p:nvPr/>
        </p:nvSpPr>
        <p:spPr>
          <a:xfrm>
            <a:off x="6245352" y="1737360"/>
            <a:ext cx="5440680" cy="4206240"/>
          </a:xfrm>
          <a:prstGeom prst="roundRect">
            <a:avLst>
              <a:gd name="adj" fmla="val 1957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28" name="Text 25"/>
          <p:cNvSpPr/>
          <p:nvPr/>
        </p:nvSpPr>
        <p:spPr>
          <a:xfrm>
            <a:off x="6519672" y="193852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By the end of this session, you can</a:t>
            </a:r>
            <a:endParaRPr lang="en-US" sz="1500" dirty="0"/>
          </a:p>
        </p:txBody>
      </p:sp>
      <p:sp>
        <p:nvSpPr>
          <p:cNvPr id="29" name="Text 26"/>
          <p:cNvSpPr/>
          <p:nvPr/>
        </p:nvSpPr>
        <p:spPr>
          <a:xfrm>
            <a:off x="6565392" y="2423160"/>
            <a:ext cx="489204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 logical and physical architectures and define interfaces.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human–automation frameworks (Fitts' HABA-MABA, levels of automation, Bainbridge's ironies) to allocation decisions.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accelerator / explorer / pattern-recognizer heuristic to place AI within an architecture.</a:t>
            </a:r>
            <a:endParaRPr lang="en-US" sz="1250" dirty="0"/>
          </a:p>
          <a:p>
            <a:pPr marL="177800" indent="-177800">
              <a:lnSpc>
                <a:spcPct val="103000"/>
              </a:lnSpc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Justify an allocation and make explicit the residual human role it creates.</a:t>
            </a:r>
            <a:endParaRPr lang="en-US" sz="1250" dirty="0"/>
          </a:p>
        </p:txBody>
      </p:sp>
      <p:sp>
        <p:nvSpPr>
          <p:cNvPr id="30" name="Text 2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4</a:t>
            </a:r>
            <a:endParaRPr lang="en-US" sz="900" dirty="0"/>
          </a:p>
        </p:txBody>
      </p:sp>
      <p:sp>
        <p:nvSpPr>
          <p:cNvPr id="31" name="Text 2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4 · CONCEPT 1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Logical vs. Physical Architecture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9" name="Text 6"/>
          <p:cNvSpPr/>
          <p:nvPr/>
        </p:nvSpPr>
        <p:spPr>
          <a:xfrm>
            <a:off x="758952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58952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Logical architecture arranges functions and their interactions; physical architecture assigns them to components you can buy, build, or train.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22064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578096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4578096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578096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Interfaces are where systems fail: every allocation decision creates interfaces whose specification is as important as the functions themselves.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141208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397240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7" name="Text 14"/>
          <p:cNvSpPr/>
          <p:nvPr/>
        </p:nvSpPr>
        <p:spPr>
          <a:xfrm>
            <a:off x="8397240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1.3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97240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good architecture localizes change — the modularity you choose now is the change-order bill you pay later.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4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4 · CONCEPT 2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Classical Allocation Frameworks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4892040" cy="4069080"/>
          </a:xfrm>
          <a:prstGeom prst="roundRect">
            <a:avLst>
              <a:gd name="adj" fmla="val 2247"/>
            </a:avLst>
          </a:prstGeom>
          <a:solidFill>
            <a:srgbClr val="17233D"/>
          </a:solidFill>
          <a:ln/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103120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" y="2228850"/>
            <a:ext cx="251460" cy="2514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2834640"/>
            <a:ext cx="416052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Fitts (1951): humans excel at judgment, improvisation, and pattern-in-context; machines at speed, repetition, and vigilance — a starting checklist, not a law.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5669280" y="178308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5907024" y="200253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3" name="Text 9"/>
          <p:cNvSpPr/>
          <p:nvPr/>
        </p:nvSpPr>
        <p:spPr>
          <a:xfrm>
            <a:off x="5907024" y="2002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2.2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37960" y="198424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Parasuraman–Sheridan–Wickens: automation is a dial (levels 1–10) applied per information-processing stage, not an on/off switch.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669280" y="393192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907024" y="415137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3"/>
          <p:cNvSpPr/>
          <p:nvPr/>
        </p:nvSpPr>
        <p:spPr>
          <a:xfrm>
            <a:off x="5907024" y="41513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2.3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537960" y="413308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Bainbridge's ironies: automate the routine and the human inherits the rare, hardest interventions — with degraded practice and situational awareness.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4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4 · CONCEPT 3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Modes of AI in a System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9" name="Text 6"/>
          <p:cNvSpPr/>
          <p:nvPr/>
        </p:nvSpPr>
        <p:spPr>
          <a:xfrm>
            <a:off x="758952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58952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Accelerator: does faster what engineers or operators already do — drafting, screening, routine analysis. Human remains originator and judge.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322064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578096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3" name="Text 10"/>
          <p:cNvSpPr/>
          <p:nvPr/>
        </p:nvSpPr>
        <p:spPr>
          <a:xfrm>
            <a:off x="4578096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578096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Explorer: searches option spaces too large to enumerate — layouts, schedules, parameters. Human frames the space and picks the point.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8141208" y="1874520"/>
            <a:ext cx="3544824" cy="384048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8397240" y="2112264"/>
            <a:ext cx="475488" cy="475488"/>
          </a:xfrm>
          <a:prstGeom prst="ellipse">
            <a:avLst/>
          </a:prstGeom>
          <a:solidFill>
            <a:srgbClr val="17233D"/>
          </a:solidFill>
          <a:ln/>
        </p:spPr>
      </p:sp>
      <p:sp>
        <p:nvSpPr>
          <p:cNvPr id="17" name="Text 14"/>
          <p:cNvSpPr/>
          <p:nvPr/>
        </p:nvSpPr>
        <p:spPr>
          <a:xfrm>
            <a:off x="8397240" y="21122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3.3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97240" y="2788920"/>
            <a:ext cx="303276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Pattern-recognizer: perceives signatures below human notice — defects, anomalies, trends. Human owns thresholds and response.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4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4 · CONCEPT 4 OF 4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Allocation Is a Design Decision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4892040" cy="4069080"/>
          </a:xfrm>
          <a:prstGeom prst="roundRect">
            <a:avLst>
              <a:gd name="adj" fmla="val 2247"/>
            </a:avLst>
          </a:prstGeom>
          <a:solidFill>
            <a:srgbClr val="17233D"/>
          </a:solidFill>
          <a:ln/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2103120"/>
            <a:ext cx="502920" cy="502920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690" y="2228850"/>
            <a:ext cx="251460" cy="2514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68680" y="2834640"/>
            <a:ext cx="4160520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65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Every allocation to AI creates a residual human role — supervision, exception handling, final authority — that must itself be designed and staffed.</a:t>
            </a:r>
            <a:endParaRPr lang="en-US" sz="1650" dirty="0"/>
          </a:p>
        </p:txBody>
      </p:sp>
      <p:sp>
        <p:nvSpPr>
          <p:cNvPr id="11" name="Shape 7"/>
          <p:cNvSpPr/>
          <p:nvPr/>
        </p:nvSpPr>
        <p:spPr>
          <a:xfrm>
            <a:off x="5669280" y="178308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5907024" y="200253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3" name="Text 9"/>
          <p:cNvSpPr/>
          <p:nvPr/>
        </p:nvSpPr>
        <p:spPr>
          <a:xfrm>
            <a:off x="5907024" y="20025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4.2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6537960" y="198424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allocations in a matrix: function × (human / classical / AI / hybrid), with rationale and the failure story for each.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669280" y="3931920"/>
            <a:ext cx="6016752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907024" y="4151376"/>
            <a:ext cx="457200" cy="457200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3"/>
          <p:cNvSpPr/>
          <p:nvPr/>
        </p:nvSpPr>
        <p:spPr>
          <a:xfrm>
            <a:off x="5907024" y="41513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4.3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6537960" y="4133088"/>
            <a:ext cx="4873752" cy="1517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6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test of an allocation is not elegance but defensibility: could you justify it to a review board after a bad day in the field?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4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4 · THE AI LENS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AI Enters This Week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30552"/>
            <a:ext cx="566928" cy="566928"/>
          </a:xfrm>
          <a:prstGeom prst="ellipse">
            <a:avLst/>
          </a:prstGeom>
          <a:solidFill>
            <a:srgbClr val="3E5C89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684" y="2272284"/>
            <a:ext cx="283464" cy="2834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58952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a Tool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758952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 assistants propose decompositions and flag interface mismatches across documents.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4322064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78096" y="2130552"/>
            <a:ext cx="566928" cy="566928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828" y="2272284"/>
            <a:ext cx="283464" cy="283464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578096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 a Component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4578096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allocated learned function enters the architecture as a block with an envelope, a monitor, and a fallback path.</a:t>
            </a:r>
            <a:endParaRPr lang="en-US" sz="1250" dirty="0"/>
          </a:p>
        </p:txBody>
      </p:sp>
      <p:sp>
        <p:nvSpPr>
          <p:cNvPr id="17" name="Shape 12"/>
          <p:cNvSpPr/>
          <p:nvPr/>
        </p:nvSpPr>
        <p:spPr>
          <a:xfrm>
            <a:off x="8141208" y="1874520"/>
            <a:ext cx="3544824" cy="3657600"/>
          </a:xfrm>
          <a:prstGeom prst="roundRect">
            <a:avLst>
              <a:gd name="adj" fmla="val 2322"/>
            </a:avLst>
          </a:prstGeom>
          <a:solidFill>
            <a:srgbClr val="FCEEF1"/>
          </a:solidFill>
          <a:ln w="1397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397240" y="2130552"/>
            <a:ext cx="566928" cy="566928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8972" y="2272284"/>
            <a:ext cx="283464" cy="28346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397240" y="2807208"/>
            <a:ext cx="3032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Human Residual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8397240" y="3246120"/>
            <a:ext cx="303276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7000"/>
              </a:lnSpc>
              <a:buNone/>
            </a:pPr>
            <a:r>
              <a:rPr lang="en-US" sz="12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allocation itself — deciding the dial setting per function, and owning the residual role automation creates.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502920" y="5806440"/>
            <a:ext cx="1118311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question, every week: which mode is this — and what human role does it leave behind?</a:t>
            </a:r>
            <a:endParaRPr lang="en-US" sz="115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4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4 · APPLICATIONS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Across the Disciplines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82880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58952" y="210312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25856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54480" y="210312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Automotive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1554480" y="252374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Driver assistance: lane-keeping automated, liability and takeover design remain stubbornly human.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277356" y="182880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533388" y="210312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8836" y="225856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328916" y="210312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Aerospace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7328916" y="252374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Flight planning: optimizer routes the aircraft; dispatcher sets constraints and owns the release.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502920" y="406908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F6F8FC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758952" y="434340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4498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54480" y="434340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Biomedical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1554480" y="476402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Radiology triage: model flags studies; the clinician's read is the diagnostic act of record.</a:t>
            </a:r>
            <a:endParaRPr lang="en-US" sz="1200" dirty="0"/>
          </a:p>
        </p:txBody>
      </p:sp>
      <p:sp>
        <p:nvSpPr>
          <p:cNvPr id="22" name="Shape 16"/>
          <p:cNvSpPr/>
          <p:nvPr/>
        </p:nvSpPr>
        <p:spPr>
          <a:xfrm>
            <a:off x="6277356" y="4069080"/>
            <a:ext cx="5408676" cy="1920240"/>
          </a:xfrm>
          <a:prstGeom prst="roundRect">
            <a:avLst>
              <a:gd name="adj" fmla="val 4286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6533388" y="4343400"/>
            <a:ext cx="621792" cy="621792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8836" y="4498848"/>
            <a:ext cx="310896" cy="310896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328916" y="4343400"/>
            <a:ext cx="412851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CC003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Industrial</a:t>
            </a:r>
            <a:endParaRPr lang="en-US" sz="1450" dirty="0"/>
          </a:p>
        </p:txBody>
      </p:sp>
      <p:sp>
        <p:nvSpPr>
          <p:cNvPr id="26" name="Text 19"/>
          <p:cNvSpPr/>
          <p:nvPr/>
        </p:nvSpPr>
        <p:spPr>
          <a:xfrm>
            <a:off x="7328916" y="4764024"/>
            <a:ext cx="408279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Predictive maintenance: model raises the alert; a technician decides whether to stop the line.</a:t>
            </a:r>
            <a:endParaRPr lang="en-US" sz="1200" dirty="0"/>
          </a:p>
        </p:txBody>
      </p:sp>
      <p:sp>
        <p:nvSpPr>
          <p:cNvPr id="27" name="Text 20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4</a:t>
            </a:r>
            <a:endParaRPr lang="en-US" sz="900" dirty="0"/>
          </a:p>
        </p:txBody>
      </p:sp>
      <p:sp>
        <p:nvSpPr>
          <p:cNvPr id="28" name="Text 2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640080" cy="640080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6539" y="610819"/>
            <a:ext cx="332842" cy="3328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20624"/>
            <a:ext cx="10058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C00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4 · STUDIO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1280160" y="658368"/>
            <a:ext cx="10332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In-Class Activity &amp; Discussion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02920" y="1389888"/>
            <a:ext cx="11183112" cy="0"/>
          </a:xfrm>
          <a:prstGeom prst="line">
            <a:avLst/>
          </a:prstGeom>
          <a:noFill/>
          <a:ln w="12700">
            <a:solidFill>
              <a:srgbClr val="D8DEE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02920" y="1783080"/>
            <a:ext cx="5577840" cy="4114800"/>
          </a:xfrm>
          <a:prstGeom prst="roundRect">
            <a:avLst>
              <a:gd name="adj" fmla="val 2000"/>
            </a:avLst>
          </a:prstGeom>
          <a:solidFill>
            <a:srgbClr val="FCEEF1"/>
          </a:solidFill>
          <a:ln w="13970">
            <a:solidFill>
              <a:srgbClr val="CC0035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77240" y="2039112"/>
            <a:ext cx="603504" cy="603504"/>
          </a:xfrm>
          <a:prstGeom prst="ellipse">
            <a:avLst/>
          </a:prstGeom>
          <a:solidFill>
            <a:srgbClr val="CC0035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6" y="2189988"/>
            <a:ext cx="301752" cy="30175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508760" y="2112264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Studio activity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822960" y="2834640"/>
            <a:ext cx="4937760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Allocation matrix studio: for six functions of your project system, set an automation level per Parasuraman's stages, name the residual human role, and defend your two most aggressive calls.</a:t>
            </a:r>
            <a:endParaRPr lang="en-US" sz="1350" dirty="0"/>
          </a:p>
        </p:txBody>
      </p:sp>
      <p:sp>
        <p:nvSpPr>
          <p:cNvPr id="12" name="Shape 8"/>
          <p:cNvSpPr/>
          <p:nvPr/>
        </p:nvSpPr>
        <p:spPr>
          <a:xfrm>
            <a:off x="6355080" y="1783080"/>
            <a:ext cx="5330952" cy="4114800"/>
          </a:xfrm>
          <a:prstGeom prst="roundRect">
            <a:avLst>
              <a:gd name="adj" fmla="val 2000"/>
            </a:avLst>
          </a:prstGeom>
          <a:solidFill>
            <a:srgbClr val="EFF3F9"/>
          </a:solidFill>
          <a:ln w="9525">
            <a:solidFill>
              <a:srgbClr val="D8DEE9"/>
            </a:solidFill>
            <a:prstDash val="solid"/>
          </a:ln>
          <a:effectLst>
            <a:outerShdw sx="100000" sy="100000" kx="0" ky="0" algn="bl" rotWithShape="0" blurRad="114300" dist="38100" dir="5400000">
              <a:srgbClr val="1A2A4F">
                <a:alpha val="16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629400" y="2039112"/>
            <a:ext cx="603504" cy="603504"/>
          </a:xfrm>
          <a:prstGeom prst="ellipse">
            <a:avLst/>
          </a:prstGeom>
          <a:solidFill>
            <a:srgbClr val="17233D"/>
          </a:solidFill>
          <a:ln/>
          <a:effectLst>
            <a:outerShdw sx="100000" sy="100000" kx="0" ky="0" algn="bl" rotWithShape="0" blurRad="88900" dist="25400" dir="54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0276" y="2189988"/>
            <a:ext cx="301752" cy="30175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360920" y="2112264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Seminar discussion</a:t>
            </a:r>
            <a:endParaRPr lang="en-US" sz="1600" dirty="0"/>
          </a:p>
        </p:txBody>
      </p:sp>
      <p:sp>
        <p:nvSpPr>
          <p:cNvPr id="16" name="Shape 11"/>
          <p:cNvSpPr/>
          <p:nvPr/>
        </p:nvSpPr>
        <p:spPr>
          <a:xfrm>
            <a:off x="6675120" y="2880360"/>
            <a:ext cx="420624" cy="420624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17" name="Text 12"/>
          <p:cNvSpPr/>
          <p:nvPr/>
        </p:nvSpPr>
        <p:spPr>
          <a:xfrm>
            <a:off x="6675120" y="288036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Q1</a:t>
            </a:r>
            <a:endParaRPr lang="en-US" sz="1150" dirty="0"/>
          </a:p>
        </p:txBody>
      </p:sp>
      <p:sp>
        <p:nvSpPr>
          <p:cNvPr id="18" name="Text 13"/>
          <p:cNvSpPr/>
          <p:nvPr/>
        </p:nvSpPr>
        <p:spPr>
          <a:xfrm>
            <a:off x="7251192" y="2834640"/>
            <a:ext cx="4160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in your field has automation created exactly the irony Bainbridge predicted?</a:t>
            </a:r>
            <a:endParaRPr lang="en-US" sz="1300" dirty="0"/>
          </a:p>
        </p:txBody>
      </p:sp>
      <p:sp>
        <p:nvSpPr>
          <p:cNvPr id="19" name="Shape 14"/>
          <p:cNvSpPr/>
          <p:nvPr/>
        </p:nvSpPr>
        <p:spPr>
          <a:xfrm>
            <a:off x="6675120" y="4297680"/>
            <a:ext cx="420624" cy="420624"/>
          </a:xfrm>
          <a:prstGeom prst="ellipse">
            <a:avLst/>
          </a:prstGeom>
          <a:solidFill>
            <a:srgbClr val="3E5C89"/>
          </a:solidFill>
          <a:ln/>
        </p:spPr>
      </p:sp>
      <p:sp>
        <p:nvSpPr>
          <p:cNvPr id="20" name="Text 15"/>
          <p:cNvSpPr/>
          <p:nvPr/>
        </p:nvSpPr>
        <p:spPr>
          <a:xfrm>
            <a:off x="6675120" y="429768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Q2</a:t>
            </a:r>
            <a:endParaRPr lang="en-US" sz="1150" dirty="0"/>
          </a:p>
        </p:txBody>
      </p:sp>
      <p:sp>
        <p:nvSpPr>
          <p:cNvPr id="21" name="Text 16"/>
          <p:cNvSpPr/>
          <p:nvPr/>
        </p:nvSpPr>
        <p:spPr>
          <a:xfrm>
            <a:off x="7251192" y="4251960"/>
            <a:ext cx="4160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1C24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function on your project would you refuse to automate at any accuracy level — and why?</a:t>
            </a:r>
            <a:endParaRPr lang="en-US" sz="1300" dirty="0"/>
          </a:p>
        </p:txBody>
      </p:sp>
      <p:sp>
        <p:nvSpPr>
          <p:cNvPr id="22" name="Text 17"/>
          <p:cNvSpPr/>
          <p:nvPr/>
        </p:nvSpPr>
        <p:spPr>
          <a:xfrm>
            <a:off x="502920" y="6473952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3E5C8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FPGA Professional Association</a:t>
            </a:r>
            <a:pPr algn="l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AI-Augmented Systems Engineering  ·  Week 4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AI-Augmented Systems Engineering — Week 4 — Architecture &amp; Function Allocation</dc:title>
  <dc:subject>PptxGenJS Presentation</dc:subject>
  <dc:creator>FPGA Professional Association</dc:creator>
  <cp:lastModifiedBy>FPGA Professional Association</cp:lastModifiedBy>
  <cp:revision>1</cp:revision>
  <dcterms:created xsi:type="dcterms:W3CDTF">2026-07-04T02:47:30Z</dcterms:created>
  <dcterms:modified xsi:type="dcterms:W3CDTF">2026-07-04T02:47:30Z</dcterms:modified>
</cp:coreProperties>
</file>