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0312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49174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19202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  ·  AI-AUGMENTED SYSTEMS ENGINEERING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6 OF 15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Design-Space Exploration &amp; Trade Studies</a:t>
            </a:r>
            <a:endParaRPr lang="en-US" sz="3200" dirty="0"/>
          </a:p>
        </p:txBody>
      </p:sp>
      <p:sp>
        <p:nvSpPr>
          <p:cNvPr id="9" name="Shape 6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Multi-objective optimization; Pareto analysis; weighted trade studies and AHP; AI as explorer of large design spaces.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6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6 · WRAP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Next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162556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" y="2304288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1956816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063240" y="1956816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Kossiakoff ch.9 (trade studies); INCOSE Hdbk (decision management); SEBoK decision-analysis articles.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02920" y="3319272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777240" y="3653028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" y="3794760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8760" y="3447288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3063240" y="3447288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PS-2 due. Project D2 due: architecture + function-allocation matrix.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809744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77240" y="5143500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972" y="5285232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08760" y="4937760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week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3063240" y="4937760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7 — Graph-Theoretic Foundations for Systems Analysis. Systems as graphs; DSM and N-squared analysis; partitioning and clustering; critical-path and network methods; graph neural networks.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6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6 · SESSION PLAN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Today's Agenda &amp; Objectives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agenda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22960" y="2450592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24505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325880" y="242316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Multi-Objective Reality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" y="3026664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822960" y="30266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325880" y="299923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Trade-Study Method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22960" y="3602736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6" name="Text 13"/>
          <p:cNvSpPr/>
          <p:nvPr/>
        </p:nvSpPr>
        <p:spPr>
          <a:xfrm>
            <a:off x="822960" y="36027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325880" y="357530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as Design-Space Explorer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22960" y="4178808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9" name="Text 16"/>
          <p:cNvSpPr/>
          <p:nvPr/>
        </p:nvSpPr>
        <p:spPr>
          <a:xfrm>
            <a:off x="822960" y="41788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325880" y="41513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Choosing the Operating Point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22960" y="4754880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2" name="Text 19"/>
          <p:cNvSpPr/>
          <p:nvPr/>
        </p:nvSpPr>
        <p:spPr>
          <a:xfrm>
            <a:off x="822960" y="47548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1325880" y="472744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activity &amp; discussion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822960" y="5330952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5" name="Text 22"/>
          <p:cNvSpPr/>
          <p:nvPr/>
        </p:nvSpPr>
        <p:spPr>
          <a:xfrm>
            <a:off x="822960" y="5330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1325880" y="53035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Deliverables &amp; next week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6245352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28" name="Text 25"/>
          <p:cNvSpPr/>
          <p:nvPr/>
        </p:nvSpPr>
        <p:spPr>
          <a:xfrm>
            <a:off x="6519672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end of this session, you can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6565392" y="2423160"/>
            <a:ext cx="48920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Formulate a multi-objective design problem and characterize its Pareto frontier.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Conduct a weighted trade study and an Analytic Hierarchy Process comparison, with sensitivity analysis.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surrogate models, Bayesian optimization, and generative methods as design-space explorers.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and justify an operating point on the frontier against stakeholder value.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6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6 · CONCEPT 1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Multi-Objective Reality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Single-objective optimization is a textbook fiction; real systems trade performance, cost, mass, schedule, and risk simultaneously.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design is Pareto-optimal when no objective can improve without another worsening — the frontier is the set of defensible answers.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off the frontier is dominated; everything on it is a values question, not a math question.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6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6 · CONCEPT 2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Trade-Study Method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Define criteria and measures first, alternatives second — reversing the order launders a pre-made decision.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Weighted-sum scoring is transparent and fragile; AHP structures pairwise judgments and exposes inconsistency.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Sensitivity analysis is the integrity check: if the winner flips under small weight changes, report the flip, not just the winner.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6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6 · CONCEPT 3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as Design-Space Explorer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Surrogate models learn cheap approximations of expensive analyses, letting search visit thousands of candidates per hour.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Bayesian optimization spends its expensive evaluations where uncertainty and promise are highest.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Generative methods propose configurations humans wouldn't sketch — widening the frontier, and the review burden with it.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6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6 · CONCEPT 4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Choosing the Operating Point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frontier answers what is possible; stakeholder value answers what is preferred — no algorithm supplies the preference.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the choice as a decision record: alternatives, criteria, weights, sensitivity, and the rationale in plain language.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Revisit points when assumptions move: a frontier computed on last year's costs is last year's frontier.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6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6 · THE AI LENS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AI Enters This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Tool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758952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Surrogates, Bayesian search, and generative design multiply how much of the space you can afford to see.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Component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4578096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shipped product optimizes online (adaptive control, dynamic pricing of resources), its objective function is a requirement.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Residual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8397240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Framing objectives and constraints, auditing surrogate validity, and making the value call the frontier cannot make.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806440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question, every week: which mode is this — and what human role does it leave behind?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6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6 · APPLICATIONS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Across the Disciplines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25856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54480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Mechanical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554480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Heat exchanger: effectiveness vs. mass vs. cost — a three-way frontier every student can compute.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277356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533388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836" y="225856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28916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Aerospace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7328916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Generative wing structures: the optimizer's organic shapes still face the certification question.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58952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498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54480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Energy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1554480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Microgrid sizing: storage vs. generation vs. resilience under uncertain demand.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6277356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533388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8836" y="4498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328916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Biomedical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328916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Prosthetic design: weight, strength, and cost trade directly against patient outcomes.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6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6 · STUDIO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In-Class Activity &amp; Discussion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5577840" cy="4114800"/>
          </a:xfrm>
          <a:prstGeom prst="roundRect">
            <a:avLst>
              <a:gd name="adj" fmla="val 2000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039112"/>
            <a:ext cx="603504" cy="603504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2189988"/>
            <a:ext cx="301752" cy="30175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112264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Studio activity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822960" y="2834640"/>
            <a:ext cx="493776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Pareto lab: from a provided 40-alternative dataset (three objectives), identify the frontier, run a weighted study with sensitivity, and defend your operating point in one slide.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355080" y="1783080"/>
            <a:ext cx="5330952" cy="4114800"/>
          </a:xfrm>
          <a:prstGeom prst="roundRect">
            <a:avLst>
              <a:gd name="adj" fmla="val 2000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629400" y="2039112"/>
            <a:ext cx="603504" cy="603504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76" y="2189988"/>
            <a:ext cx="301752" cy="30175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60920" y="2112264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Seminar discussion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6675120" y="288036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2"/>
          <p:cNvSpPr/>
          <p:nvPr/>
        </p:nvSpPr>
        <p:spPr>
          <a:xfrm>
            <a:off x="6675120" y="28803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7251192" y="283464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has a “best design” in your field turned out to be someone's unexamined weighting?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675120" y="429768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0" name="Text 15"/>
          <p:cNvSpPr/>
          <p:nvPr/>
        </p:nvSpPr>
        <p:spPr>
          <a:xfrm>
            <a:off x="6675120" y="42976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7251192" y="425196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 a generative design no engineer can fully explain be allowed on the frontier at all?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6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AI-Augmented Systems Engineering — Week 6 — Design-Space Exploration &amp; Trade Studies</dc:title>
  <dc:subject>PptxGenJS Presentation</dc:subject>
  <dc:creator>FPGA Professional Association</dc:creator>
  <cp:lastModifiedBy>FPGA Professional Association</cp:lastModifiedBy>
  <cp:revision>1</cp:revision>
  <dcterms:created xsi:type="dcterms:W3CDTF">2026-07-04T02:47:30Z</dcterms:created>
  <dcterms:modified xsi:type="dcterms:W3CDTF">2026-07-04T02:47:30Z</dcterms:modified>
</cp:coreProperties>
</file>