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723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-1463040"/>
            <a:ext cx="4023360" cy="40233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3" name="Shape 1"/>
          <p:cNvSpPr/>
          <p:nvPr/>
        </p:nvSpPr>
        <p:spPr>
          <a:xfrm>
            <a:off x="10424160" y="4663440"/>
            <a:ext cx="3108960" cy="31089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4" name="Shape 2"/>
          <p:cNvSpPr/>
          <p:nvPr/>
        </p:nvSpPr>
        <p:spPr>
          <a:xfrm>
            <a:off x="822960" y="2103120"/>
            <a:ext cx="1554480" cy="155448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1580" y="2491740"/>
            <a:ext cx="777240" cy="7772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697480" y="1920240"/>
            <a:ext cx="8778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  ·  AI-AUGMENTED SYSTEMS ENGINEERING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2697480" y="2240280"/>
            <a:ext cx="8686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15 OF 15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2651760" y="2578608"/>
            <a:ext cx="9052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Capstone Presentations &amp; Course Synthesis</a:t>
            </a:r>
            <a:endParaRPr lang="en-US" sz="3200" dirty="0"/>
          </a:p>
        </p:txBody>
      </p:sp>
      <p:sp>
        <p:nvSpPr>
          <p:cNvPr id="9" name="Shape 6"/>
          <p:cNvSpPr/>
          <p:nvPr/>
        </p:nvSpPr>
        <p:spPr>
          <a:xfrm>
            <a:off x="2697480" y="3977640"/>
            <a:ext cx="4754880" cy="0"/>
          </a:xfrm>
          <a:prstGeom prst="line">
            <a:avLst/>
          </a:prstGeom>
          <a:noFill/>
          <a:ln w="15875">
            <a:solidFill>
              <a:srgbClr val="3E5C89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2697480" y="4114800"/>
            <a:ext cx="87782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450" i="1" dirty="0">
                <a:solidFill>
                  <a:srgbClr val="C9D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capstone presentations; the complementarity framework as the course's closing lens; the professional stance going forward.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15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15 · WRAP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Before Next Week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28800"/>
            <a:ext cx="11183112" cy="1234440"/>
          </a:xfrm>
          <a:prstGeom prst="roundRect">
            <a:avLst>
              <a:gd name="adj" fmla="val 6667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77240" y="2162556"/>
            <a:ext cx="566928" cy="566928"/>
          </a:xfrm>
          <a:prstGeom prst="ellipse">
            <a:avLst/>
          </a:prstGeom>
          <a:solidFill>
            <a:srgbClr val="3E5C89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972" y="2304288"/>
            <a:ext cx="283464" cy="28346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08760" y="1956816"/>
            <a:ext cx="1554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3063240" y="1956816"/>
            <a:ext cx="8412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final reports (peer review); course synthesis notes.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502920" y="3319272"/>
            <a:ext cx="11183112" cy="1234440"/>
          </a:xfrm>
          <a:prstGeom prst="roundRect">
            <a:avLst>
              <a:gd name="adj" fmla="val 6667"/>
            </a:avLst>
          </a:prstGeom>
          <a:solidFill>
            <a:srgbClr val="FCEEF1"/>
          </a:solidFill>
          <a:ln w="12700">
            <a:solidFill>
              <a:srgbClr val="CC0035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777240" y="3653028"/>
            <a:ext cx="566928" cy="566928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972" y="3794760"/>
            <a:ext cx="283464" cy="28346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508760" y="3447288"/>
            <a:ext cx="1554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Due</a:t>
            </a:r>
            <a:endParaRPr lang="en-US" sz="1500" dirty="0"/>
          </a:p>
        </p:txBody>
      </p:sp>
      <p:sp>
        <p:nvSpPr>
          <p:cNvPr id="16" name="Text 11"/>
          <p:cNvSpPr/>
          <p:nvPr/>
        </p:nvSpPr>
        <p:spPr>
          <a:xfrm>
            <a:off x="3063240" y="3447288"/>
            <a:ext cx="8412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D5 due: final report + presentation. PS-5 due. Final exam during finals week.</a:t>
            </a:r>
            <a:endParaRPr lang="en-US" sz="1200" dirty="0"/>
          </a:p>
        </p:txBody>
      </p:sp>
      <p:sp>
        <p:nvSpPr>
          <p:cNvPr id="17" name="Shape 12"/>
          <p:cNvSpPr/>
          <p:nvPr/>
        </p:nvSpPr>
        <p:spPr>
          <a:xfrm>
            <a:off x="502920" y="4809744"/>
            <a:ext cx="11183112" cy="1234440"/>
          </a:xfrm>
          <a:prstGeom prst="roundRect">
            <a:avLst>
              <a:gd name="adj" fmla="val 6667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777240" y="5143500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972" y="5285232"/>
            <a:ext cx="283464" cy="28346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508760" y="4937760"/>
            <a:ext cx="1554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Next week</a:t>
            </a:r>
            <a:endParaRPr lang="en-US" sz="1500" dirty="0"/>
          </a:p>
        </p:txBody>
      </p:sp>
      <p:sp>
        <p:nvSpPr>
          <p:cNvPr id="21" name="Text 15"/>
          <p:cNvSpPr/>
          <p:nvPr/>
        </p:nvSpPr>
        <p:spPr>
          <a:xfrm>
            <a:off x="3063240" y="4937760"/>
            <a:ext cx="8412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examination during the University finals period. Bring your one-sentence answer to the course's central question.</a:t>
            </a:r>
            <a:endParaRPr lang="en-US" sz="1200" dirty="0"/>
          </a:p>
        </p:txBody>
      </p:sp>
      <p:sp>
        <p:nvSpPr>
          <p:cNvPr id="22" name="Text 16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15</a:t>
            </a:r>
            <a:endParaRPr lang="en-US" sz="900" dirty="0"/>
          </a:p>
        </p:txBody>
      </p:sp>
      <p:sp>
        <p:nvSpPr>
          <p:cNvPr id="23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15 · SESSION PLAN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Today's Agenda &amp; Objectives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37360"/>
            <a:ext cx="5440680" cy="4206240"/>
          </a:xfrm>
          <a:prstGeom prst="roundRect">
            <a:avLst>
              <a:gd name="adj" fmla="val 1957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77240" y="193852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Session agenda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822960" y="2450592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0" name="Text 7"/>
          <p:cNvSpPr/>
          <p:nvPr/>
        </p:nvSpPr>
        <p:spPr>
          <a:xfrm>
            <a:off x="822960" y="245059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325880" y="2423160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a Strong Capstone Shows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822960" y="3026664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3" name="Text 10"/>
          <p:cNvSpPr/>
          <p:nvPr/>
        </p:nvSpPr>
        <p:spPr>
          <a:xfrm>
            <a:off x="822960" y="302666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1325880" y="2999232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Complementarity Framework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822960" y="3602736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6" name="Text 13"/>
          <p:cNvSpPr/>
          <p:nvPr/>
        </p:nvSpPr>
        <p:spPr>
          <a:xfrm>
            <a:off x="822960" y="360273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1325880" y="3575304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Defending Under Questioning</a:t>
            </a:r>
            <a:endParaRPr lang="en-US" sz="1250" dirty="0"/>
          </a:p>
        </p:txBody>
      </p:sp>
      <p:sp>
        <p:nvSpPr>
          <p:cNvPr id="18" name="Shape 15"/>
          <p:cNvSpPr/>
          <p:nvPr/>
        </p:nvSpPr>
        <p:spPr>
          <a:xfrm>
            <a:off x="822960" y="4178808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9" name="Text 16"/>
          <p:cNvSpPr/>
          <p:nvPr/>
        </p:nvSpPr>
        <p:spPr>
          <a:xfrm>
            <a:off x="822960" y="417880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1325880" y="4151376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Professional Stance</a:t>
            </a:r>
            <a:endParaRPr lang="en-US" sz="1250" dirty="0"/>
          </a:p>
        </p:txBody>
      </p:sp>
      <p:sp>
        <p:nvSpPr>
          <p:cNvPr id="21" name="Shape 18"/>
          <p:cNvSpPr/>
          <p:nvPr/>
        </p:nvSpPr>
        <p:spPr>
          <a:xfrm>
            <a:off x="822960" y="4754880"/>
            <a:ext cx="365760" cy="36576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22" name="Text 19"/>
          <p:cNvSpPr/>
          <p:nvPr/>
        </p:nvSpPr>
        <p:spPr>
          <a:xfrm>
            <a:off x="822960" y="47548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1325880" y="4727448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Studio activity &amp; discussion</a:t>
            </a:r>
            <a:endParaRPr lang="en-US" sz="1250" dirty="0"/>
          </a:p>
        </p:txBody>
      </p:sp>
      <p:sp>
        <p:nvSpPr>
          <p:cNvPr id="24" name="Shape 21"/>
          <p:cNvSpPr/>
          <p:nvPr/>
        </p:nvSpPr>
        <p:spPr>
          <a:xfrm>
            <a:off x="822960" y="5330952"/>
            <a:ext cx="365760" cy="36576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25" name="Text 22"/>
          <p:cNvSpPr/>
          <p:nvPr/>
        </p:nvSpPr>
        <p:spPr>
          <a:xfrm>
            <a:off x="822960" y="533095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300" dirty="0"/>
          </a:p>
        </p:txBody>
      </p:sp>
      <p:sp>
        <p:nvSpPr>
          <p:cNvPr id="26" name="Text 23"/>
          <p:cNvSpPr/>
          <p:nvPr/>
        </p:nvSpPr>
        <p:spPr>
          <a:xfrm>
            <a:off x="1325880" y="5303520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Deliverables &amp; next week</a:t>
            </a:r>
            <a:endParaRPr lang="en-US" sz="1250" dirty="0"/>
          </a:p>
        </p:txBody>
      </p:sp>
      <p:sp>
        <p:nvSpPr>
          <p:cNvPr id="27" name="Shape 24"/>
          <p:cNvSpPr/>
          <p:nvPr/>
        </p:nvSpPr>
        <p:spPr>
          <a:xfrm>
            <a:off x="6245352" y="1737360"/>
            <a:ext cx="5440680" cy="4206240"/>
          </a:xfrm>
          <a:prstGeom prst="roundRect">
            <a:avLst>
              <a:gd name="adj" fmla="val 1957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28" name="Text 25"/>
          <p:cNvSpPr/>
          <p:nvPr/>
        </p:nvSpPr>
        <p:spPr>
          <a:xfrm>
            <a:off x="6519672" y="193852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By the end of this session, you can</a:t>
            </a:r>
            <a:endParaRPr lang="en-US" sz="1500" dirty="0"/>
          </a:p>
        </p:txBody>
      </p:sp>
      <p:sp>
        <p:nvSpPr>
          <p:cNvPr id="29" name="Text 26"/>
          <p:cNvSpPr/>
          <p:nvPr/>
        </p:nvSpPr>
        <p:spPr>
          <a:xfrm>
            <a:off x="6565392" y="2423160"/>
            <a:ext cx="489204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 a complete systems-engineering treatment of an AI-augmented system from your discipline.</a:t>
            </a:r>
            <a:endParaRPr lang="en-US" sz="12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Defend function-allocation, V&amp;V, risk, management, and certification decisions under questioning.</a:t>
            </a:r>
            <a:endParaRPr lang="en-US" sz="12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Synthesize the semester into the complementarity framework: accelerator, explorer, pattern-recognizer.</a:t>
            </a:r>
            <a:endParaRPr lang="en-US" sz="12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Articulate a personal, defensible position on human authority in AI-augmented engineering.</a:t>
            </a:r>
            <a:endParaRPr lang="en-US" sz="1250" dirty="0"/>
          </a:p>
        </p:txBody>
      </p:sp>
      <p:sp>
        <p:nvSpPr>
          <p:cNvPr id="30" name="Text 2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15</a:t>
            </a:r>
            <a:endParaRPr lang="en-US" sz="900" dirty="0"/>
          </a:p>
        </p:txBody>
      </p:sp>
      <p:sp>
        <p:nvSpPr>
          <p:cNvPr id="31" name="Text 2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15 · CONCEPT 1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a Strong Capstone Shows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9" name="Text 6"/>
          <p:cNvSpPr/>
          <p:nvPr/>
        </p:nvSpPr>
        <p:spPr>
          <a:xfrm>
            <a:off x="758952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1.1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758952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coherent thread: needs → requirements → architecture → trades → V&amp;V → risk → management → the signature — one story, not eight chapters.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4322064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578096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3" name="Text 10"/>
          <p:cNvSpPr/>
          <p:nvPr/>
        </p:nvSpPr>
        <p:spPr>
          <a:xfrm>
            <a:off x="4578096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578096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Decisions with rationale: every major choice paired with the alternative you rejected and the reason that survives questioning.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8141208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8397240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7" name="Text 14"/>
          <p:cNvSpPr/>
          <p:nvPr/>
        </p:nvSpPr>
        <p:spPr>
          <a:xfrm>
            <a:off x="8397240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1.3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8397240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Honesty about limits: the stated ODD, the residual risks, and the human roles your design depends on.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15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15 · CONCEPT 2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Complementarity Framework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4892040" cy="4069080"/>
          </a:xfrm>
          <a:prstGeom prst="roundRect">
            <a:avLst>
              <a:gd name="adj" fmla="val 2247"/>
            </a:avLst>
          </a:prstGeom>
          <a:solidFill>
            <a:srgbClr val="17233D"/>
          </a:solidFill>
          <a:ln/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22960" y="2103120"/>
            <a:ext cx="502920" cy="50292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90" y="2228850"/>
            <a:ext cx="251460" cy="25146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68680" y="2834640"/>
            <a:ext cx="416052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65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Accelerator, explorer, pattern-recognizer — three modes of AI contribution, each with a distinct residual human role.</a:t>
            </a:r>
            <a:endParaRPr lang="en-US" sz="1650" dirty="0"/>
          </a:p>
        </p:txBody>
      </p:sp>
      <p:sp>
        <p:nvSpPr>
          <p:cNvPr id="11" name="Shape 7"/>
          <p:cNvSpPr/>
          <p:nvPr/>
        </p:nvSpPr>
        <p:spPr>
          <a:xfrm>
            <a:off x="5669280" y="178308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5907024" y="200253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3" name="Text 9"/>
          <p:cNvSpPr/>
          <p:nvPr/>
        </p:nvSpPr>
        <p:spPr>
          <a:xfrm>
            <a:off x="5907024" y="20025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2.2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6537960" y="198424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Allocate by mode; verify by evidence; manage by measurement; certify by accountability — the semester in one sentence.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669280" y="393192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5907024" y="415137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7" name="Text 13"/>
          <p:cNvSpPr/>
          <p:nvPr/>
        </p:nvSpPr>
        <p:spPr>
          <a:xfrm>
            <a:off x="5907024" y="41513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2.3</a:t>
            </a:r>
            <a:endParaRPr lang="en-US" sz="1200" dirty="0"/>
          </a:p>
        </p:txBody>
      </p:sp>
      <p:sp>
        <p:nvSpPr>
          <p:cNvPr id="18" name="Text 14"/>
          <p:cNvSpPr/>
          <p:nvPr/>
        </p:nvSpPr>
        <p:spPr>
          <a:xfrm>
            <a:off x="6537960" y="413308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framework is portable: it applied to every discipline in this room because it is about systems, not any one technology.</a:t>
            </a:r>
            <a:endParaRPr lang="en-US" sz="1300" dirty="0"/>
          </a:p>
        </p:txBody>
      </p:sp>
      <p:sp>
        <p:nvSpPr>
          <p:cNvPr id="19" name="Text 15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15</a:t>
            </a:r>
            <a:endParaRPr lang="en-US" sz="900" dirty="0"/>
          </a:p>
        </p:txBody>
      </p:sp>
      <p:sp>
        <p:nvSpPr>
          <p:cNvPr id="20" name="Text 16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15 · CONCEPT 3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Defending Under Questioning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9" name="Text 6"/>
          <p:cNvSpPr/>
          <p:nvPr/>
        </p:nvSpPr>
        <p:spPr>
          <a:xfrm>
            <a:off x="758952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3.1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758952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design review is adversarial by design: the board attacks inferences so the field doesn't have to.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4322064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578096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3" name="Text 10"/>
          <p:cNvSpPr/>
          <p:nvPr/>
        </p:nvSpPr>
        <p:spPr>
          <a:xfrm>
            <a:off x="4578096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578096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 the question asked; know which decisions are yours to defend and which you would escalate.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8141208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8397240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7" name="Text 14"/>
          <p:cNvSpPr/>
          <p:nvPr/>
        </p:nvSpPr>
        <p:spPr>
          <a:xfrm>
            <a:off x="8397240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3.3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8397240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“We considered X and rejected it because Y” is the strongest sentence in engineering — use it.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15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15 · CONCEPT 4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Professional Stance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4892040" cy="4069080"/>
          </a:xfrm>
          <a:prstGeom prst="roundRect">
            <a:avLst>
              <a:gd name="adj" fmla="val 2247"/>
            </a:avLst>
          </a:prstGeom>
          <a:solidFill>
            <a:srgbClr val="17233D"/>
          </a:solidFill>
          <a:ln/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22960" y="2103120"/>
            <a:ext cx="502920" cy="50292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90" y="2228850"/>
            <a:ext cx="251460" cy="25146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68680" y="2834640"/>
            <a:ext cx="416052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65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Use AI everywhere it earns its keep; own everything it produces — capability delegated, accountability retained.</a:t>
            </a:r>
            <a:endParaRPr lang="en-US" sz="1650" dirty="0"/>
          </a:p>
        </p:txBody>
      </p:sp>
      <p:sp>
        <p:nvSpPr>
          <p:cNvPr id="11" name="Shape 7"/>
          <p:cNvSpPr/>
          <p:nvPr/>
        </p:nvSpPr>
        <p:spPr>
          <a:xfrm>
            <a:off x="5669280" y="178308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5907024" y="200253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3" name="Text 9"/>
          <p:cNvSpPr/>
          <p:nvPr/>
        </p:nvSpPr>
        <p:spPr>
          <a:xfrm>
            <a:off x="5907024" y="20025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4.2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6537960" y="198424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building judgment: yours, and deliberately, the next cohort's.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669280" y="393192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5907024" y="415137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7" name="Text 13"/>
          <p:cNvSpPr/>
          <p:nvPr/>
        </p:nvSpPr>
        <p:spPr>
          <a:xfrm>
            <a:off x="5907024" y="41513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4.3</a:t>
            </a:r>
            <a:endParaRPr lang="en-US" sz="1200" dirty="0"/>
          </a:p>
        </p:txBody>
      </p:sp>
      <p:sp>
        <p:nvSpPr>
          <p:cNvPr id="18" name="Text 14"/>
          <p:cNvSpPr/>
          <p:nvPr/>
        </p:nvSpPr>
        <p:spPr>
          <a:xfrm>
            <a:off x="6537960" y="413308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engineer's job was never typing; it was answering for what gets built. That job is growing, not shrinking.</a:t>
            </a:r>
            <a:endParaRPr lang="en-US" sz="1300" dirty="0"/>
          </a:p>
        </p:txBody>
      </p:sp>
      <p:sp>
        <p:nvSpPr>
          <p:cNvPr id="19" name="Text 15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15</a:t>
            </a:r>
            <a:endParaRPr lang="en-US" sz="900" dirty="0"/>
          </a:p>
        </p:txBody>
      </p:sp>
      <p:sp>
        <p:nvSpPr>
          <p:cNvPr id="20" name="Text 16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15 · THE AI LENS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AI Enters This Week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65760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30552"/>
            <a:ext cx="566928" cy="566928"/>
          </a:xfrm>
          <a:prstGeom prst="ellipse">
            <a:avLst/>
          </a:prstGeom>
          <a:solidFill>
            <a:srgbClr val="3E5C89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684" y="2272284"/>
            <a:ext cx="283464" cy="28346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58952" y="2807208"/>
            <a:ext cx="3032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 a Tool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758952" y="3246120"/>
            <a:ext cx="30327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7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Teams report where AI genuinely accelerated their work this semester — and where it wasted a weekend.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4322064" y="1874520"/>
            <a:ext cx="3544824" cy="3657600"/>
          </a:xfrm>
          <a:prstGeom prst="roundRect">
            <a:avLst>
              <a:gd name="adj" fmla="val 2322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78096" y="2130552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9828" y="2272284"/>
            <a:ext cx="283464" cy="28346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578096" y="2807208"/>
            <a:ext cx="3032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 a Component</a:t>
            </a:r>
            <a:endParaRPr lang="en-US" sz="1500" dirty="0"/>
          </a:p>
        </p:txBody>
      </p:sp>
      <p:sp>
        <p:nvSpPr>
          <p:cNvPr id="16" name="Text 11"/>
          <p:cNvSpPr/>
          <p:nvPr/>
        </p:nvSpPr>
        <p:spPr>
          <a:xfrm>
            <a:off x="4578096" y="3246120"/>
            <a:ext cx="30327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7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capstone's learned component stands or falls on its envelope, evidence, and fallback story.</a:t>
            </a:r>
            <a:endParaRPr lang="en-US" sz="1250" dirty="0"/>
          </a:p>
        </p:txBody>
      </p:sp>
      <p:sp>
        <p:nvSpPr>
          <p:cNvPr id="17" name="Shape 12"/>
          <p:cNvSpPr/>
          <p:nvPr/>
        </p:nvSpPr>
        <p:spPr>
          <a:xfrm>
            <a:off x="8141208" y="1874520"/>
            <a:ext cx="3544824" cy="3657600"/>
          </a:xfrm>
          <a:prstGeom prst="roundRect">
            <a:avLst>
              <a:gd name="adj" fmla="val 2322"/>
            </a:avLst>
          </a:prstGeom>
          <a:solidFill>
            <a:srgbClr val="FCEEF1"/>
          </a:solidFill>
          <a:ln w="13970">
            <a:solidFill>
              <a:srgbClr val="CC0035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397240" y="2130552"/>
            <a:ext cx="566928" cy="566928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8972" y="2272284"/>
            <a:ext cx="283464" cy="28346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397240" y="2807208"/>
            <a:ext cx="3032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Human Residual</a:t>
            </a:r>
            <a:endParaRPr lang="en-US" sz="1500" dirty="0"/>
          </a:p>
        </p:txBody>
      </p:sp>
      <p:sp>
        <p:nvSpPr>
          <p:cNvPr id="21" name="Text 15"/>
          <p:cNvSpPr/>
          <p:nvPr/>
        </p:nvSpPr>
        <p:spPr>
          <a:xfrm>
            <a:off x="8397240" y="3246120"/>
            <a:ext cx="30327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7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defense itself: a person, standing behind a design, answering questions. That is the whole point.</a:t>
            </a:r>
            <a:endParaRPr lang="en-US" sz="1250" dirty="0"/>
          </a:p>
        </p:txBody>
      </p:sp>
      <p:sp>
        <p:nvSpPr>
          <p:cNvPr id="22" name="Text 16"/>
          <p:cNvSpPr/>
          <p:nvPr/>
        </p:nvSpPr>
        <p:spPr>
          <a:xfrm>
            <a:off x="502920" y="5806440"/>
            <a:ext cx="111831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i="1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question, every week: which mode is this — and what human role does it leave behind?</a:t>
            </a:r>
            <a:endParaRPr lang="en-US" sz="115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15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15 · APPLICATIONS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Across the Disciplines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2880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0312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2258568"/>
            <a:ext cx="310896" cy="3108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54480" y="210312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Aerospace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1554480" y="252374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capstone: the drone team whose abort-mode design traces to a stakeholder scenario from Week 3.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6277356" y="182880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6533388" y="210312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8836" y="2258568"/>
            <a:ext cx="310896" cy="31089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328916" y="210312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Biomedical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7328916" y="252374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capstone: the device team that can produce its design-history file on request.</a:t>
            </a:r>
            <a:endParaRPr lang="en-US" sz="1200" dirty="0"/>
          </a:p>
        </p:txBody>
      </p:sp>
      <p:sp>
        <p:nvSpPr>
          <p:cNvPr id="17" name="Shape 12"/>
          <p:cNvSpPr/>
          <p:nvPr/>
        </p:nvSpPr>
        <p:spPr>
          <a:xfrm>
            <a:off x="502920" y="406908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758952" y="434340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4498848"/>
            <a:ext cx="310896" cy="31089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554480" y="434340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Civil</a:t>
            </a:r>
            <a:endParaRPr lang="en-US" sz="1450" dirty="0"/>
          </a:p>
        </p:txBody>
      </p:sp>
      <p:sp>
        <p:nvSpPr>
          <p:cNvPr id="21" name="Text 15"/>
          <p:cNvSpPr/>
          <p:nvPr/>
        </p:nvSpPr>
        <p:spPr>
          <a:xfrm>
            <a:off x="1554480" y="476402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capstone: the infrastructure team whose risk register drove a real architecture change.</a:t>
            </a:r>
            <a:endParaRPr lang="en-US" sz="1200" dirty="0"/>
          </a:p>
        </p:txBody>
      </p:sp>
      <p:sp>
        <p:nvSpPr>
          <p:cNvPr id="22" name="Shape 16"/>
          <p:cNvSpPr/>
          <p:nvPr/>
        </p:nvSpPr>
        <p:spPr>
          <a:xfrm>
            <a:off x="6277356" y="406908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23" name="Shape 17"/>
          <p:cNvSpPr/>
          <p:nvPr/>
        </p:nvSpPr>
        <p:spPr>
          <a:xfrm>
            <a:off x="6533388" y="434340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8836" y="4498848"/>
            <a:ext cx="310896" cy="310896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7328916" y="434340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Industrial</a:t>
            </a:r>
            <a:endParaRPr lang="en-US" sz="1450" dirty="0"/>
          </a:p>
        </p:txBody>
      </p:sp>
      <p:sp>
        <p:nvSpPr>
          <p:cNvPr id="26" name="Text 19"/>
          <p:cNvSpPr/>
          <p:nvPr/>
        </p:nvSpPr>
        <p:spPr>
          <a:xfrm>
            <a:off x="7328916" y="476402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capstone: the line team whose EVM scenario justified descoping — with the math shown.</a:t>
            </a:r>
            <a:endParaRPr lang="en-US" sz="1200" dirty="0"/>
          </a:p>
        </p:txBody>
      </p:sp>
      <p:sp>
        <p:nvSpPr>
          <p:cNvPr id="27" name="Text 20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15</a:t>
            </a:r>
            <a:endParaRPr lang="en-US" sz="900" dirty="0"/>
          </a:p>
        </p:txBody>
      </p:sp>
      <p:sp>
        <p:nvSpPr>
          <p:cNvPr id="28" name="Text 2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15 · STUDIO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In-Class Activity &amp; Discussion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5577840" cy="4114800"/>
          </a:xfrm>
          <a:prstGeom prst="roundRect">
            <a:avLst>
              <a:gd name="adj" fmla="val 2000"/>
            </a:avLst>
          </a:prstGeom>
          <a:solidFill>
            <a:srgbClr val="FCEEF1"/>
          </a:solidFill>
          <a:ln w="13970">
            <a:solidFill>
              <a:srgbClr val="CC0035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77240" y="2039112"/>
            <a:ext cx="603504" cy="603504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116" y="2189988"/>
            <a:ext cx="301752" cy="30175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08760" y="2112264"/>
            <a:ext cx="4389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Studio activity</a:t>
            </a:r>
            <a:endParaRPr lang="en-US" sz="1600" dirty="0"/>
          </a:p>
        </p:txBody>
      </p:sp>
      <p:sp>
        <p:nvSpPr>
          <p:cNvPr id="11" name="Text 7"/>
          <p:cNvSpPr/>
          <p:nvPr/>
        </p:nvSpPr>
        <p:spPr>
          <a:xfrm>
            <a:off x="822960" y="2834640"/>
            <a:ext cx="4937760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Capstone presentations: twenty minutes per team plus ten of board questioning. Peers score the defense using the course rubric; instructor synthesis closes the semester.</a:t>
            </a:r>
            <a:endParaRPr lang="en-US" sz="1350" dirty="0"/>
          </a:p>
        </p:txBody>
      </p:sp>
      <p:sp>
        <p:nvSpPr>
          <p:cNvPr id="12" name="Shape 8"/>
          <p:cNvSpPr/>
          <p:nvPr/>
        </p:nvSpPr>
        <p:spPr>
          <a:xfrm>
            <a:off x="6355080" y="1783080"/>
            <a:ext cx="5330952" cy="4114800"/>
          </a:xfrm>
          <a:prstGeom prst="roundRect">
            <a:avLst>
              <a:gd name="adj" fmla="val 2000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6629400" y="2039112"/>
            <a:ext cx="603504" cy="603504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0276" y="2189988"/>
            <a:ext cx="301752" cy="301752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360920" y="2112264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Seminar discussion</a:t>
            </a:r>
            <a:endParaRPr lang="en-US" sz="1600" dirty="0"/>
          </a:p>
        </p:txBody>
      </p:sp>
      <p:sp>
        <p:nvSpPr>
          <p:cNvPr id="16" name="Shape 11"/>
          <p:cNvSpPr/>
          <p:nvPr/>
        </p:nvSpPr>
        <p:spPr>
          <a:xfrm>
            <a:off x="6675120" y="2880360"/>
            <a:ext cx="420624" cy="420624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7" name="Text 12"/>
          <p:cNvSpPr/>
          <p:nvPr/>
        </p:nvSpPr>
        <p:spPr>
          <a:xfrm>
            <a:off x="6675120" y="288036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Q1</a:t>
            </a:r>
            <a:endParaRPr lang="en-US" sz="1150" dirty="0"/>
          </a:p>
        </p:txBody>
      </p:sp>
      <p:sp>
        <p:nvSpPr>
          <p:cNvPr id="18" name="Text 13"/>
          <p:cNvSpPr/>
          <p:nvPr/>
        </p:nvSpPr>
        <p:spPr>
          <a:xfrm>
            <a:off x="7251192" y="2834640"/>
            <a:ext cx="4160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single decision from your project would you defend differently now than in Week 4?</a:t>
            </a:r>
            <a:endParaRPr lang="en-US" sz="1300" dirty="0"/>
          </a:p>
        </p:txBody>
      </p:sp>
      <p:sp>
        <p:nvSpPr>
          <p:cNvPr id="19" name="Shape 14"/>
          <p:cNvSpPr/>
          <p:nvPr/>
        </p:nvSpPr>
        <p:spPr>
          <a:xfrm>
            <a:off x="6675120" y="4297680"/>
            <a:ext cx="420624" cy="420624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20" name="Text 15"/>
          <p:cNvSpPr/>
          <p:nvPr/>
        </p:nvSpPr>
        <p:spPr>
          <a:xfrm>
            <a:off x="6675120" y="42976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Q2</a:t>
            </a:r>
            <a:endParaRPr lang="en-US" sz="1150" dirty="0"/>
          </a:p>
        </p:txBody>
      </p:sp>
      <p:sp>
        <p:nvSpPr>
          <p:cNvPr id="21" name="Text 16"/>
          <p:cNvSpPr/>
          <p:nvPr/>
        </p:nvSpPr>
        <p:spPr>
          <a:xfrm>
            <a:off x="7251192" y="4251960"/>
            <a:ext cx="4160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your personal answer, in one sentence, to the course's central question?</a:t>
            </a:r>
            <a:endParaRPr lang="en-US" sz="1300" dirty="0"/>
          </a:p>
        </p:txBody>
      </p:sp>
      <p:sp>
        <p:nvSpPr>
          <p:cNvPr id="22" name="Text 1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15</a:t>
            </a:r>
            <a:endParaRPr lang="en-US" sz="900" dirty="0"/>
          </a:p>
        </p:txBody>
      </p:sp>
      <p:sp>
        <p:nvSpPr>
          <p:cNvPr id="23" name="Text 1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AI-Augmented Systems Engineering — Week 15 — Capstone Presentations &amp; Course Synthesis</dc:title>
  <dc:subject>PptxGenJS Presentation</dc:subject>
  <dc:creator>FPGA Professional Association</dc:creator>
  <cp:lastModifiedBy>FPGA Professional Association</cp:lastModifiedBy>
  <cp:revision>1</cp:revision>
  <dcterms:created xsi:type="dcterms:W3CDTF">2026-07-04T02:47:30Z</dcterms:created>
  <dcterms:modified xsi:type="dcterms:W3CDTF">2026-07-04T02:47:30Z</dcterms:modified>
</cp:coreProperties>
</file>